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3"/>
  </p:notesMasterIdLst>
  <p:sldIdLst>
    <p:sldId id="257" r:id="rId2"/>
    <p:sldId id="258" r:id="rId3"/>
    <p:sldId id="264" r:id="rId4"/>
    <p:sldId id="259" r:id="rId5"/>
    <p:sldId id="277" r:id="rId6"/>
    <p:sldId id="279" r:id="rId7"/>
    <p:sldId id="280" r:id="rId8"/>
    <p:sldId id="283" r:id="rId9"/>
    <p:sldId id="285" r:id="rId10"/>
    <p:sldId id="286" r:id="rId11"/>
    <p:sldId id="331" r:id="rId12"/>
    <p:sldId id="329" r:id="rId13"/>
    <p:sldId id="332" r:id="rId14"/>
    <p:sldId id="338" r:id="rId15"/>
    <p:sldId id="340" r:id="rId16"/>
    <p:sldId id="334" r:id="rId17"/>
    <p:sldId id="333" r:id="rId18"/>
    <p:sldId id="339" r:id="rId19"/>
    <p:sldId id="336" r:id="rId20"/>
    <p:sldId id="288" r:id="rId21"/>
    <p:sldId id="337" r:id="rId22"/>
    <p:sldId id="326" r:id="rId23"/>
    <p:sldId id="327" r:id="rId24"/>
    <p:sldId id="328" r:id="rId25"/>
    <p:sldId id="289" r:id="rId26"/>
    <p:sldId id="290" r:id="rId27"/>
    <p:sldId id="291" r:id="rId28"/>
    <p:sldId id="324" r:id="rId29"/>
    <p:sldId id="325" r:id="rId30"/>
    <p:sldId id="300" r:id="rId31"/>
    <p:sldId id="30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B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70340"/>
  </p:normalViewPr>
  <p:slideViewPr>
    <p:cSldViewPr snapToGrid="0" snapToObjects="1">
      <p:cViewPr varScale="1">
        <p:scale>
          <a:sx n="95" d="100"/>
          <a:sy n="95" d="100"/>
        </p:scale>
        <p:origin x="8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14061-BBAF-A644-964E-687D614F226A}" type="datetimeFigureOut">
              <a:rPr lang="en-US" smtClean="0"/>
              <a:t>6/29/20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5905E-70BD-8E43-AF42-92A291298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27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Hello</a:t>
            </a:r>
            <a:r>
              <a:rPr lang="zh-CN" altLang="en-US" dirty="0"/>
              <a:t> </a:t>
            </a:r>
            <a:r>
              <a:rPr lang="en-US" altLang="zh-CN" dirty="0"/>
              <a:t>everyone,</a:t>
            </a:r>
            <a:r>
              <a:rPr lang="zh-CN" altLang="en-US" dirty="0"/>
              <a:t> </a:t>
            </a:r>
            <a:r>
              <a:rPr lang="en-US" altLang="zh-CN" dirty="0"/>
              <a:t>I'm</a:t>
            </a:r>
            <a:r>
              <a:rPr lang="zh-CN" altLang="en-US" dirty="0"/>
              <a:t> </a:t>
            </a:r>
            <a:r>
              <a:rPr lang="en-US" altLang="zh-CN" dirty="0"/>
              <a:t>Chengcheng,</a:t>
            </a:r>
            <a:r>
              <a:rPr lang="zh-CN" altLang="en-US" dirty="0"/>
              <a:t> </a:t>
            </a:r>
            <a:r>
              <a:rPr lang="en-US" altLang="zh-CN" dirty="0"/>
              <a:t>today</a:t>
            </a:r>
            <a:r>
              <a:rPr lang="zh-CN" altLang="en-US" dirty="0"/>
              <a:t> </a:t>
            </a:r>
            <a:r>
              <a:rPr lang="en-US" altLang="zh-CN" dirty="0"/>
              <a:t>I'm</a:t>
            </a:r>
            <a:r>
              <a:rPr lang="zh-CN" altLang="en-US" dirty="0"/>
              <a:t> </a:t>
            </a:r>
            <a:r>
              <a:rPr lang="en-US" altLang="zh-CN" dirty="0"/>
              <a:t>glad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present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work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 err="1"/>
              <a:t>PracExtractor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sz="1200" dirty="0"/>
              <a:t>Extracting Configuration Good Practices from Manuals to Detect Server Misconfigurations</a:t>
            </a:r>
            <a:r>
              <a:rPr lang="en-US" altLang="zh-CN" sz="1200" dirty="0"/>
              <a:t>.</a:t>
            </a:r>
          </a:p>
          <a:p>
            <a:r>
              <a:rPr lang="en-US" altLang="zh-CN" sz="1200" dirty="0"/>
              <a:t>This</a:t>
            </a:r>
            <a:r>
              <a:rPr lang="zh-CN" altLang="en-US" sz="1200" dirty="0"/>
              <a:t> </a:t>
            </a:r>
            <a:r>
              <a:rPr lang="en-US" altLang="zh-CN" sz="1200" dirty="0"/>
              <a:t>is</a:t>
            </a:r>
            <a:r>
              <a:rPr lang="zh-CN" altLang="en-US" sz="1200" dirty="0"/>
              <a:t> </a:t>
            </a:r>
            <a:r>
              <a:rPr lang="en-US" altLang="zh-CN" sz="1200" dirty="0"/>
              <a:t>a</a:t>
            </a:r>
            <a:r>
              <a:rPr lang="zh-CN" altLang="en-US" sz="1200" dirty="0"/>
              <a:t> </a:t>
            </a:r>
            <a:r>
              <a:rPr lang="en-US" altLang="zh-CN" sz="1200" dirty="0"/>
              <a:t>joint</a:t>
            </a:r>
            <a:r>
              <a:rPr lang="zh-CN" altLang="en-US" sz="1200" dirty="0"/>
              <a:t> </a:t>
            </a:r>
            <a:r>
              <a:rPr lang="en-US" altLang="zh-CN" sz="1200" dirty="0"/>
              <a:t>work</a:t>
            </a:r>
            <a:r>
              <a:rPr lang="zh-CN" altLang="en-US" sz="1200" dirty="0"/>
              <a:t> </a:t>
            </a:r>
            <a:r>
              <a:rPr lang="en-US" altLang="zh-CN" sz="1200" dirty="0" err="1"/>
              <a:t>beteen</a:t>
            </a:r>
            <a:r>
              <a:rPr lang="zh-CN" altLang="en-US" sz="1200" dirty="0"/>
              <a:t> </a:t>
            </a:r>
            <a:r>
              <a:rPr lang="en-US" altLang="zh-CN" sz="1200" dirty="0"/>
              <a:t>UC</a:t>
            </a:r>
            <a:r>
              <a:rPr lang="zh-CN" altLang="en-US" sz="1200" dirty="0"/>
              <a:t> </a:t>
            </a:r>
            <a:r>
              <a:rPr lang="en-US" altLang="zh-CN" sz="1200" dirty="0"/>
              <a:t>San</a:t>
            </a:r>
            <a:r>
              <a:rPr lang="zh-CN" altLang="en-US" sz="1200" dirty="0"/>
              <a:t> </a:t>
            </a:r>
            <a:r>
              <a:rPr lang="en-US" altLang="zh-CN" sz="1200" dirty="0"/>
              <a:t>Diego</a:t>
            </a:r>
            <a:r>
              <a:rPr lang="zh-CN" altLang="en-US" sz="1200" dirty="0"/>
              <a:t> </a:t>
            </a:r>
            <a:r>
              <a:rPr lang="en-US" altLang="zh-CN" sz="1200" dirty="0"/>
              <a:t>and</a:t>
            </a:r>
            <a:r>
              <a:rPr lang="zh-CN" altLang="en-US" sz="1200" dirty="0"/>
              <a:t> </a:t>
            </a:r>
            <a:r>
              <a:rPr lang="en-US" altLang="zh-CN" sz="1200" dirty="0"/>
              <a:t>NetApp.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905E-70BD-8E43-AF42-92A2912981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18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third</a:t>
            </a:r>
            <a:r>
              <a:rPr lang="zh-CN" altLang="en-US" dirty="0"/>
              <a:t> </a:t>
            </a:r>
            <a:r>
              <a:rPr lang="en-US" altLang="zh-CN" dirty="0"/>
              <a:t>question,</a:t>
            </a:r>
            <a:r>
              <a:rPr lang="zh-CN" altLang="en-US" dirty="0"/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61% of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specific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good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practices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equivalent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default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settings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chart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shows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percentage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stacked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further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decomposes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reason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why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good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practices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equivalent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default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settings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most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common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reasons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multiple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values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conditional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good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practices.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multiple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values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means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good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practice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recommend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multiple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values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sysadmins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choose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suit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their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environment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most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Conditional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good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practices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those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recommend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values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based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condition,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example,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parameter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enabled,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recommends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enable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13%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because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non-optional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parameters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default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6%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because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good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practice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recommend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relative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value,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like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20%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memory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remaining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4%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those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don’t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find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reason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different.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reported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developers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confirmed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bugs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default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value.</a:t>
            </a:r>
          </a:p>
          <a:p>
            <a:endParaRPr lang="en-US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905E-70BD-8E43-AF42-92A2912981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56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Based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study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designed</a:t>
            </a:r>
            <a:r>
              <a:rPr lang="zh-CN" altLang="en-US" dirty="0"/>
              <a:t> </a:t>
            </a:r>
            <a:r>
              <a:rPr lang="en-US" altLang="zh-CN" dirty="0" err="1"/>
              <a:t>PracExtractor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endParaRPr lang="en-US" altLang="zh-CN" dirty="0"/>
          </a:p>
          <a:p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extract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practices</a:t>
            </a:r>
            <a:r>
              <a:rPr lang="zh-CN" altLang="en-US" dirty="0"/>
              <a:t> </a:t>
            </a:r>
            <a:r>
              <a:rPr lang="en-US" altLang="zh-CN" dirty="0"/>
              <a:t>descriptions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manuals.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example,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second</a:t>
            </a:r>
            <a:r>
              <a:rPr lang="zh-CN" altLang="en-US" dirty="0"/>
              <a:t> </a:t>
            </a:r>
            <a:r>
              <a:rPr lang="en-US" altLang="zh-CN" dirty="0"/>
              <a:t>sentence</a:t>
            </a:r>
            <a:r>
              <a:rPr lang="zh-CN" altLang="en-US" dirty="0"/>
              <a:t> </a:t>
            </a:r>
            <a:r>
              <a:rPr lang="en-US" altLang="zh-CN" dirty="0"/>
              <a:t>describes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parameter</a:t>
            </a:r>
            <a:r>
              <a:rPr lang="zh-CN" altLang="en-US" dirty="0"/>
              <a:t> </a:t>
            </a:r>
            <a:r>
              <a:rPr lang="en-US" altLang="zh-CN" dirty="0"/>
              <a:t>p2,</a:t>
            </a:r>
            <a:r>
              <a:rPr lang="zh-CN" altLang="en-US" dirty="0"/>
              <a:t> </a:t>
            </a:r>
            <a:r>
              <a:rPr lang="en-US" altLang="zh-CN" dirty="0"/>
              <a:t>“</a:t>
            </a:r>
            <a:r>
              <a:rPr lang="en-US" sz="12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A value </a:t>
            </a:r>
            <a:r>
              <a:rPr lang="en-US" sz="12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between 8 to 16</a:t>
            </a:r>
            <a:r>
              <a:rPr lang="en-US" sz="12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is suggested.</a:t>
            </a:r>
            <a:r>
              <a:rPr lang="en-US" altLang="zh-CN" sz="12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en-US" sz="12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dirty="0"/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 err="1"/>
              <a:t>PracExtractor</a:t>
            </a:r>
            <a:r>
              <a:rPr lang="zh-CN" altLang="en-US" dirty="0"/>
              <a:t> </a:t>
            </a:r>
            <a:r>
              <a:rPr lang="en-US" altLang="zh-CN" dirty="0"/>
              <a:t>converts</a:t>
            </a:r>
            <a:r>
              <a:rPr lang="zh-CN" altLang="en-US" dirty="0"/>
              <a:t> </a:t>
            </a:r>
            <a:r>
              <a:rPr lang="en-US" altLang="zh-CN" dirty="0"/>
              <a:t>these</a:t>
            </a:r>
            <a:r>
              <a:rPr lang="zh-CN" altLang="en-US" dirty="0"/>
              <a:t> </a:t>
            </a:r>
            <a:r>
              <a:rPr lang="en-US" altLang="zh-CN" dirty="0"/>
              <a:t>text</a:t>
            </a:r>
            <a:r>
              <a:rPr lang="zh-CN" altLang="en-US" dirty="0"/>
              <a:t> </a:t>
            </a:r>
            <a:r>
              <a:rPr lang="en-US" altLang="zh-CN" dirty="0" err="1"/>
              <a:t>descptions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checkable</a:t>
            </a:r>
            <a:r>
              <a:rPr lang="zh-CN" altLang="en-US" dirty="0"/>
              <a:t> </a:t>
            </a:r>
            <a:r>
              <a:rPr lang="en-US" altLang="zh-CN" dirty="0"/>
              <a:t>specifications.</a:t>
            </a:r>
            <a:r>
              <a:rPr lang="zh-CN" altLang="en-US" dirty="0"/>
              <a:t> </a:t>
            </a:r>
            <a:r>
              <a:rPr lang="en-US" altLang="zh-CN" dirty="0"/>
              <a:t>P2’s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been</a:t>
            </a:r>
            <a:r>
              <a:rPr lang="zh-CN" altLang="en-US" dirty="0"/>
              <a:t> </a:t>
            </a:r>
            <a:r>
              <a:rPr lang="en-US" altLang="zh-CN" dirty="0"/>
              <a:t>converted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range.</a:t>
            </a:r>
            <a:r>
              <a:rPr lang="zh-CN" altLang="en-US" dirty="0"/>
              <a:t> 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converted</a:t>
            </a:r>
            <a:r>
              <a:rPr lang="zh-CN" altLang="en-US" dirty="0"/>
              <a:t> </a:t>
            </a:r>
            <a:r>
              <a:rPr lang="en-US" altLang="zh-CN" dirty="0"/>
              <a:t>specifications,</a:t>
            </a:r>
            <a:r>
              <a:rPr lang="zh-CN" altLang="en-US" dirty="0"/>
              <a:t> </a:t>
            </a:r>
            <a:r>
              <a:rPr lang="en-US" altLang="zh-CN" dirty="0" err="1"/>
              <a:t>PracExtractor</a:t>
            </a:r>
            <a:r>
              <a:rPr lang="zh-CN" altLang="en-US" dirty="0"/>
              <a:t> </a:t>
            </a:r>
            <a:r>
              <a:rPr lang="en-US" altLang="zh-CN" dirty="0"/>
              <a:t>checks</a:t>
            </a:r>
            <a:r>
              <a:rPr lang="zh-CN" altLang="en-US" dirty="0"/>
              <a:t> </a:t>
            </a:r>
            <a:r>
              <a:rPr lang="en-US" altLang="zh-CN" dirty="0"/>
              <a:t>sysadmins’</a:t>
            </a:r>
            <a:r>
              <a:rPr lang="zh-CN" altLang="en-US" dirty="0"/>
              <a:t> </a:t>
            </a:r>
            <a:r>
              <a:rPr lang="en-US" altLang="zh-CN" dirty="0"/>
              <a:t>configs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see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any</a:t>
            </a:r>
            <a:r>
              <a:rPr lang="zh-CN" altLang="en-US" dirty="0"/>
              <a:t> </a:t>
            </a:r>
            <a:r>
              <a:rPr lang="en-US" altLang="zh-CN" dirty="0"/>
              <a:t>violations.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case,</a:t>
            </a:r>
            <a:r>
              <a:rPr lang="zh-CN" altLang="en-US" dirty="0"/>
              <a:t> </a:t>
            </a:r>
            <a:r>
              <a:rPr lang="en-US" altLang="zh-CN" dirty="0"/>
              <a:t>p2’s</a:t>
            </a:r>
            <a:r>
              <a:rPr lang="zh-CN" altLang="en-US" dirty="0"/>
              <a:t> </a:t>
            </a:r>
            <a:r>
              <a:rPr lang="en-US" altLang="zh-CN" dirty="0"/>
              <a:t>value</a:t>
            </a:r>
            <a:r>
              <a:rPr lang="zh-CN" altLang="en-US" dirty="0"/>
              <a:t> </a:t>
            </a:r>
            <a:r>
              <a:rPr lang="en-US" altLang="zh-CN" dirty="0"/>
              <a:t>violate</a:t>
            </a:r>
            <a:r>
              <a:rPr lang="zh-CN" altLang="en-US" dirty="0"/>
              <a:t> </a:t>
            </a:r>
            <a:r>
              <a:rPr lang="en-US" altLang="zh-CN" dirty="0"/>
              <a:t>its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warning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generated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sysadmins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double-check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905E-70BD-8E43-AF42-92A2912981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94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PracExtractor</a:t>
            </a:r>
            <a:r>
              <a:rPr lang="zh-CN" altLang="en-US" dirty="0"/>
              <a:t> </a:t>
            </a:r>
            <a:r>
              <a:rPr lang="en-US" altLang="zh-CN" dirty="0"/>
              <a:t>faces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challenges</a:t>
            </a:r>
            <a:r>
              <a:rPr lang="zh-CN" altLang="en-US" dirty="0"/>
              <a:t> 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First,</a:t>
            </a:r>
            <a:r>
              <a:rPr lang="zh-CN" altLang="en-US" dirty="0"/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manuals are written in plain texts and have a large amount of texts unrelated to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how to effectively filter noises and extract only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Second,</a:t>
            </a:r>
            <a:r>
              <a:rPr lang="zh-CN" altLang="en-US" dirty="0"/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 after </a:t>
            </a:r>
            <a:r>
              <a:rPr lang="en-US" altLang="zh-CN" dirty="0" err="1"/>
              <a:t>PracExtractor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extract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descriptions.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free-text.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ow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convert them into formal specifications that can be used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automatically check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905E-70BD-8E43-AF42-92A2912981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23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challenge,</a:t>
            </a:r>
            <a:r>
              <a:rPr lang="zh-CN" altLang="en-US" dirty="0"/>
              <a:t> </a:t>
            </a:r>
            <a:r>
              <a:rPr lang="en-US" altLang="zh-CN" dirty="0" err="1"/>
              <a:t>pracextractor</a:t>
            </a:r>
            <a:r>
              <a:rPr lang="zh-CN" altLang="en-US" dirty="0"/>
              <a:t> </a:t>
            </a:r>
            <a:r>
              <a:rPr lang="en-US" altLang="zh-CN" dirty="0"/>
              <a:t>adopts</a:t>
            </a:r>
            <a:r>
              <a:rPr lang="zh-CN" altLang="en-US" dirty="0"/>
              <a:t> </a:t>
            </a:r>
            <a:r>
              <a:rPr lang="en-US" altLang="zh-CN" dirty="0"/>
              <a:t>both</a:t>
            </a:r>
            <a:r>
              <a:rPr lang="zh-CN" altLang="en-US" dirty="0"/>
              <a:t> </a:t>
            </a:r>
            <a:r>
              <a:rPr lang="en-US" altLang="zh-CN" dirty="0"/>
              <a:t>keyword</a:t>
            </a:r>
            <a:r>
              <a:rPr lang="zh-CN" altLang="en-US" dirty="0"/>
              <a:t> </a:t>
            </a:r>
            <a:r>
              <a:rPr lang="en-US" altLang="zh-CN" dirty="0"/>
              <a:t>filtering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syntactic-pattern</a:t>
            </a:r>
            <a:r>
              <a:rPr lang="zh-CN" altLang="en-US" dirty="0"/>
              <a:t> </a:t>
            </a:r>
            <a:r>
              <a:rPr lang="en-US" altLang="zh-CN" dirty="0"/>
              <a:t>filtering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extract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</a:t>
            </a:r>
            <a:r>
              <a:rPr lang="zh-CN" altLang="en-US" dirty="0"/>
              <a:t> </a:t>
            </a:r>
            <a:r>
              <a:rPr lang="en-US" altLang="zh-CN" dirty="0"/>
              <a:t>descriptions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905E-70BD-8E43-AF42-92A29129819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Pracextractor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extracts</a:t>
            </a:r>
            <a:r>
              <a:rPr lang="zh-CN" altLang="en-US" dirty="0"/>
              <a:t> </a:t>
            </a:r>
            <a:r>
              <a:rPr lang="en-US" altLang="zh-CN" dirty="0" err="1"/>
              <a:t>sentencs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contain</a:t>
            </a:r>
            <a:r>
              <a:rPr lang="zh-CN" altLang="en-US" dirty="0"/>
              <a:t> </a:t>
            </a:r>
            <a:r>
              <a:rPr lang="en-US" altLang="zh-CN" dirty="0"/>
              <a:t>practices-related</a:t>
            </a:r>
            <a:r>
              <a:rPr lang="zh-CN" altLang="en-US" dirty="0"/>
              <a:t> </a:t>
            </a:r>
            <a:r>
              <a:rPr lang="en-US" altLang="zh-CN" dirty="0"/>
              <a:t>keywords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practices</a:t>
            </a:r>
            <a:r>
              <a:rPr lang="zh-CN" altLang="en-US" dirty="0"/>
              <a:t> </a:t>
            </a:r>
            <a:r>
              <a:rPr lang="en-US" altLang="zh-CN" dirty="0"/>
              <a:t>candidates</a:t>
            </a:r>
          </a:p>
          <a:p>
            <a:endParaRPr lang="en-US" altLang="zh-CN" dirty="0"/>
          </a:p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example,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second</a:t>
            </a:r>
            <a:r>
              <a:rPr lang="zh-CN" altLang="en-US" dirty="0"/>
              <a:t> </a:t>
            </a:r>
            <a:r>
              <a:rPr lang="en-US" altLang="zh-CN" dirty="0"/>
              <a:t>sentences</a:t>
            </a:r>
            <a:r>
              <a:rPr lang="zh-CN" altLang="en-US" dirty="0"/>
              <a:t> </a:t>
            </a:r>
            <a:r>
              <a:rPr lang="en-US" altLang="zh-CN" dirty="0"/>
              <a:t>contains</a:t>
            </a:r>
            <a:r>
              <a:rPr lang="zh-CN" altLang="en-US" dirty="0"/>
              <a:t> </a:t>
            </a:r>
            <a:r>
              <a:rPr lang="en-US" altLang="zh-CN" dirty="0"/>
              <a:t>keyword</a:t>
            </a:r>
            <a:r>
              <a:rPr lang="zh-CN" altLang="en-US" dirty="0"/>
              <a:t> </a:t>
            </a:r>
            <a:r>
              <a:rPr lang="en-US" altLang="zh-CN" dirty="0"/>
              <a:t>"recommend"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extracted</a:t>
            </a:r>
          </a:p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third</a:t>
            </a:r>
            <a:r>
              <a:rPr lang="zh-CN" altLang="en-US" dirty="0"/>
              <a:t> </a:t>
            </a:r>
            <a:r>
              <a:rPr lang="en-US" altLang="zh-CN" dirty="0"/>
              <a:t>sentence</a:t>
            </a:r>
            <a:r>
              <a:rPr lang="zh-CN" altLang="en-US" dirty="0"/>
              <a:t> </a:t>
            </a:r>
            <a:r>
              <a:rPr lang="en-US" altLang="zh-CN" dirty="0"/>
              <a:t>contains</a:t>
            </a:r>
            <a:r>
              <a:rPr lang="zh-CN" altLang="en-US" dirty="0"/>
              <a:t> </a:t>
            </a:r>
            <a:r>
              <a:rPr lang="en-US" altLang="zh-CN" dirty="0"/>
              <a:t>no</a:t>
            </a:r>
            <a:r>
              <a:rPr lang="zh-CN" altLang="en-US" dirty="0"/>
              <a:t> </a:t>
            </a:r>
            <a:r>
              <a:rPr lang="en-US" altLang="zh-CN" dirty="0"/>
              <a:t>keywords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filtered</a:t>
            </a:r>
            <a:r>
              <a:rPr lang="zh-CN" altLang="en-US" dirty="0"/>
              <a:t> </a:t>
            </a:r>
            <a:r>
              <a:rPr lang="en-US" altLang="zh-CN" dirty="0"/>
              <a:t>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905E-70BD-8E43-AF42-92A29129819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668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PracExtractor</a:t>
            </a:r>
            <a:r>
              <a:rPr lang="zh-CN" altLang="en-US" dirty="0"/>
              <a:t> </a:t>
            </a:r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/>
              <a:t>adopts</a:t>
            </a:r>
            <a:r>
              <a:rPr lang="zh-CN" altLang="en-US" dirty="0"/>
              <a:t> </a:t>
            </a:r>
            <a:r>
              <a:rPr lang="en-US" altLang="zh-CN" dirty="0"/>
              <a:t>syntactic-pattern</a:t>
            </a:r>
            <a:r>
              <a:rPr lang="zh-CN" altLang="en-US" dirty="0"/>
              <a:t> </a:t>
            </a:r>
            <a:r>
              <a:rPr lang="en-US" altLang="zh-CN" dirty="0"/>
              <a:t>filtering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further</a:t>
            </a:r>
            <a:r>
              <a:rPr lang="zh-CN" altLang="en-US" dirty="0"/>
              <a:t> </a:t>
            </a:r>
            <a:r>
              <a:rPr lang="en-US" altLang="zh-CN" dirty="0"/>
              <a:t>filter</a:t>
            </a:r>
            <a:r>
              <a:rPr lang="zh-CN" altLang="en-US" dirty="0"/>
              <a:t> </a:t>
            </a:r>
            <a:r>
              <a:rPr lang="en-US" altLang="zh-CN" dirty="0"/>
              <a:t>out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non-good</a:t>
            </a:r>
            <a:r>
              <a:rPr lang="zh-CN" altLang="en-US" dirty="0"/>
              <a:t> </a:t>
            </a:r>
            <a:r>
              <a:rPr lang="en-US" altLang="zh-CN" dirty="0"/>
              <a:t>practices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candidates.</a:t>
            </a:r>
          </a:p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example,</a:t>
            </a:r>
            <a:r>
              <a:rPr lang="zh-CN" altLang="en-US" dirty="0"/>
              <a:t> </a:t>
            </a:r>
            <a:r>
              <a:rPr lang="en-US" altLang="zh-CN" dirty="0"/>
              <a:t>although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second</a:t>
            </a:r>
            <a:r>
              <a:rPr lang="zh-CN" altLang="en-US" dirty="0"/>
              <a:t> </a:t>
            </a:r>
            <a:r>
              <a:rPr lang="en-US" altLang="zh-CN" dirty="0"/>
              <a:t>sentences</a:t>
            </a:r>
            <a:r>
              <a:rPr lang="zh-CN" altLang="en-US" dirty="0"/>
              <a:t> </a:t>
            </a:r>
            <a:r>
              <a:rPr lang="en-US" altLang="zh-CN" dirty="0"/>
              <a:t>contains</a:t>
            </a:r>
            <a:r>
              <a:rPr lang="zh-CN" altLang="en-US" dirty="0"/>
              <a:t> </a:t>
            </a:r>
            <a:r>
              <a:rPr lang="en-US" altLang="zh-CN" dirty="0"/>
              <a:t>keyword</a:t>
            </a:r>
            <a:r>
              <a:rPr lang="zh-CN" altLang="en-US" dirty="0"/>
              <a:t> </a:t>
            </a:r>
            <a:r>
              <a:rPr lang="en-US" altLang="zh-CN" dirty="0"/>
              <a:t>recommend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recommends</a:t>
            </a:r>
            <a:r>
              <a:rPr lang="zh-CN" altLang="en-US" dirty="0"/>
              <a:t> </a:t>
            </a:r>
            <a:r>
              <a:rPr lang="en-US" altLang="zh-CN" dirty="0"/>
              <a:t>nothing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</a:t>
            </a:r>
          </a:p>
          <a:p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PracExtractor</a:t>
            </a:r>
            <a:r>
              <a:rPr lang="zh-CN" altLang="en-US" dirty="0"/>
              <a:t> </a:t>
            </a:r>
            <a:r>
              <a:rPr lang="en-US" altLang="zh-CN" dirty="0"/>
              <a:t>performs</a:t>
            </a:r>
            <a:r>
              <a:rPr lang="zh-CN" altLang="en-US" dirty="0"/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syntactic dependency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observed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non-good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typically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syntactic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patterns.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sentence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sentence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syntatic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patterns.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PracExtractor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practice-syntactic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patterns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identify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case,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crc32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reommended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 err="1"/>
              <a:t>Csubj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dirty="0"/>
              <a:t>clausal subject</a:t>
            </a:r>
          </a:p>
          <a:p>
            <a:r>
              <a:rPr lang="en-US" altLang="zh-CN" dirty="0" err="1"/>
              <a:t>Acomp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dirty="0"/>
              <a:t>adjectival complement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905E-70BD-8E43-AF42-92A29129819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12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PracExtractor</a:t>
            </a:r>
            <a:r>
              <a:rPr lang="zh-CN" altLang="en-US" dirty="0"/>
              <a:t> </a:t>
            </a:r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/>
              <a:t>adopts</a:t>
            </a:r>
            <a:r>
              <a:rPr lang="zh-CN" altLang="en-US" dirty="0"/>
              <a:t> </a:t>
            </a:r>
            <a:r>
              <a:rPr lang="en-US" altLang="zh-CN" dirty="0"/>
              <a:t>syntactic-pattern</a:t>
            </a:r>
            <a:r>
              <a:rPr lang="zh-CN" altLang="en-US" dirty="0"/>
              <a:t> </a:t>
            </a:r>
            <a:r>
              <a:rPr lang="en-US" altLang="zh-CN" dirty="0"/>
              <a:t>filtering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further</a:t>
            </a:r>
            <a:r>
              <a:rPr lang="zh-CN" altLang="en-US" dirty="0"/>
              <a:t> </a:t>
            </a:r>
            <a:r>
              <a:rPr lang="en-US" altLang="zh-CN" dirty="0"/>
              <a:t>filter</a:t>
            </a:r>
            <a:r>
              <a:rPr lang="zh-CN" altLang="en-US" dirty="0"/>
              <a:t> </a:t>
            </a:r>
            <a:r>
              <a:rPr lang="en-US" altLang="zh-CN" dirty="0"/>
              <a:t>out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non-good</a:t>
            </a:r>
            <a:r>
              <a:rPr lang="zh-CN" altLang="en-US" dirty="0"/>
              <a:t> </a:t>
            </a:r>
            <a:r>
              <a:rPr lang="en-US" altLang="zh-CN" dirty="0"/>
              <a:t>practices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candidates.</a:t>
            </a:r>
          </a:p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example,</a:t>
            </a:r>
            <a:r>
              <a:rPr lang="zh-CN" altLang="en-US" dirty="0"/>
              <a:t> </a:t>
            </a:r>
            <a:r>
              <a:rPr lang="en-US" altLang="zh-CN" dirty="0"/>
              <a:t>although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second</a:t>
            </a:r>
            <a:r>
              <a:rPr lang="zh-CN" altLang="en-US" dirty="0"/>
              <a:t> </a:t>
            </a:r>
            <a:r>
              <a:rPr lang="en-US" altLang="zh-CN" dirty="0"/>
              <a:t>sentences</a:t>
            </a:r>
            <a:r>
              <a:rPr lang="zh-CN" altLang="en-US" dirty="0"/>
              <a:t> </a:t>
            </a:r>
            <a:r>
              <a:rPr lang="en-US" altLang="zh-CN" dirty="0"/>
              <a:t>contains</a:t>
            </a:r>
            <a:r>
              <a:rPr lang="zh-CN" altLang="en-US" dirty="0"/>
              <a:t> </a:t>
            </a:r>
            <a:r>
              <a:rPr lang="en-US" altLang="zh-CN" dirty="0"/>
              <a:t>keyword</a:t>
            </a:r>
            <a:r>
              <a:rPr lang="zh-CN" altLang="en-US" dirty="0"/>
              <a:t> </a:t>
            </a:r>
            <a:r>
              <a:rPr lang="en-US" altLang="zh-CN" dirty="0"/>
              <a:t>recommend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recommends</a:t>
            </a:r>
            <a:r>
              <a:rPr lang="zh-CN" altLang="en-US" dirty="0"/>
              <a:t> </a:t>
            </a:r>
            <a:r>
              <a:rPr lang="en-US" altLang="zh-CN" dirty="0"/>
              <a:t>nothing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</a:t>
            </a:r>
          </a:p>
          <a:p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PracExtractor</a:t>
            </a:r>
            <a:r>
              <a:rPr lang="zh-CN" altLang="en-US" dirty="0"/>
              <a:t> </a:t>
            </a:r>
            <a:r>
              <a:rPr lang="en-US" altLang="zh-CN" dirty="0"/>
              <a:t>performs</a:t>
            </a:r>
            <a:r>
              <a:rPr lang="zh-CN" altLang="en-US" dirty="0"/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syntactic dependency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observed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non-good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typically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syntactic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patterns.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sentence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sentence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syntatic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patterns.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PracExtractor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practice-syntactic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patterns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identify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case,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crc32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reommended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 err="1"/>
              <a:t>Csubj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dirty="0"/>
              <a:t>clausal subject</a:t>
            </a:r>
          </a:p>
          <a:p>
            <a:r>
              <a:rPr lang="en-US" altLang="zh-CN" dirty="0" err="1"/>
              <a:t>Acomp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dirty="0"/>
              <a:t>adjectival complement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905E-70BD-8E43-AF42-92A29129819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661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second</a:t>
            </a:r>
            <a:r>
              <a:rPr lang="zh-CN" altLang="en-US" dirty="0"/>
              <a:t> </a:t>
            </a:r>
            <a:r>
              <a:rPr lang="en-US" altLang="zh-CN" dirty="0"/>
              <a:t>challenge,</a:t>
            </a:r>
            <a:r>
              <a:rPr lang="zh-CN" altLang="en-US" dirty="0"/>
              <a:t> </a:t>
            </a:r>
            <a:r>
              <a:rPr lang="en-US" altLang="zh-CN" dirty="0" err="1"/>
              <a:t>PracExtractor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takes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steps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tackle</a:t>
            </a:r>
            <a:r>
              <a:rPr lang="zh-CN" altLang="en-US" dirty="0"/>
              <a:t> </a:t>
            </a:r>
            <a:r>
              <a:rPr lang="en-US" altLang="zh-CN" dirty="0"/>
              <a:t>it:</a:t>
            </a:r>
          </a:p>
          <a:p>
            <a:r>
              <a:rPr lang="en-US" altLang="zh-CN" dirty="0"/>
              <a:t>Setting</a:t>
            </a:r>
            <a:r>
              <a:rPr lang="zh-CN" altLang="en-US" dirty="0"/>
              <a:t> </a:t>
            </a:r>
            <a:r>
              <a:rPr lang="en-US" altLang="zh-CN" dirty="0"/>
              <a:t>entity</a:t>
            </a:r>
            <a:r>
              <a:rPr lang="zh-CN" altLang="en-US" dirty="0"/>
              <a:t> </a:t>
            </a:r>
            <a:r>
              <a:rPr lang="en-US" altLang="zh-CN" dirty="0"/>
              <a:t>identification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semantic</a:t>
            </a:r>
            <a:r>
              <a:rPr lang="zh-CN" altLang="en-US" dirty="0"/>
              <a:t> </a:t>
            </a:r>
            <a:r>
              <a:rPr lang="en-US" altLang="zh-CN" dirty="0"/>
              <a:t>pattern</a:t>
            </a:r>
            <a:r>
              <a:rPr lang="zh-CN" altLang="en-US" dirty="0"/>
              <a:t> </a:t>
            </a:r>
            <a:r>
              <a:rPr lang="en-US" altLang="zh-CN" dirty="0"/>
              <a:t>matching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905E-70BD-8E43-AF42-92A29129819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238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Setting</a:t>
            </a:r>
            <a:r>
              <a:rPr lang="zh-CN" altLang="en-US" dirty="0"/>
              <a:t> </a:t>
            </a:r>
            <a:r>
              <a:rPr lang="en-US" altLang="zh-CN" dirty="0"/>
              <a:t>entity</a:t>
            </a:r>
            <a:r>
              <a:rPr lang="zh-CN" altLang="en-US" dirty="0"/>
              <a:t> </a:t>
            </a:r>
            <a:r>
              <a:rPr lang="en-US" altLang="zh-CN" dirty="0"/>
              <a:t>identification,</a:t>
            </a:r>
            <a:r>
              <a:rPr lang="zh-CN" altLang="en-US" dirty="0"/>
              <a:t> </a:t>
            </a:r>
            <a:r>
              <a:rPr lang="en-US" altLang="zh-CN" dirty="0" err="1"/>
              <a:t>PracExtractor</a:t>
            </a:r>
            <a:r>
              <a:rPr lang="zh-CN" altLang="en-US" dirty="0"/>
              <a:t> </a:t>
            </a:r>
            <a:r>
              <a:rPr lang="en-US" altLang="zh-CN" dirty="0"/>
              <a:t>identify</a:t>
            </a:r>
            <a:r>
              <a:rPr lang="zh-CN" altLang="en-US" dirty="0"/>
              <a:t> </a:t>
            </a:r>
            <a:r>
              <a:rPr lang="en-US" altLang="zh-CN" dirty="0"/>
              <a:t>entities</a:t>
            </a:r>
            <a:r>
              <a:rPr lang="zh-CN" altLang="en-US" dirty="0"/>
              <a:t> </a:t>
            </a:r>
            <a:r>
              <a:rPr lang="en-US" altLang="zh-CN" dirty="0"/>
              <a:t>such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 err="1"/>
              <a:t>enums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integers,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parameter</a:t>
            </a:r>
            <a:r>
              <a:rPr lang="zh-CN" altLang="en-US" dirty="0"/>
              <a:t> </a:t>
            </a:r>
            <a:r>
              <a:rPr lang="en-US" altLang="zh-CN" dirty="0"/>
              <a:t>names.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example,</a:t>
            </a:r>
            <a:r>
              <a:rPr lang="zh-CN" altLang="en-US" dirty="0"/>
              <a:t> </a:t>
            </a:r>
            <a:r>
              <a:rPr lang="en-US" altLang="zh-CN" dirty="0"/>
              <a:t>crc32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identified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 err="1"/>
              <a:t>enum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8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16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identified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int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 err="1"/>
              <a:t>ThreadsPerChild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identified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parameter.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905E-70BD-8E43-AF42-92A29129819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2195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 err="1"/>
              <a:t>PracExtractor</a:t>
            </a:r>
            <a:r>
              <a:rPr lang="zh-CN" altLang="en-US" dirty="0"/>
              <a:t> </a:t>
            </a:r>
            <a:r>
              <a:rPr lang="en-US" altLang="zh-CN" dirty="0"/>
              <a:t>uses</a:t>
            </a:r>
            <a:r>
              <a:rPr lang="zh-CN" altLang="en-US" dirty="0"/>
              <a:t> </a:t>
            </a:r>
            <a:r>
              <a:rPr lang="en-US" altLang="zh-CN" dirty="0"/>
              <a:t>entity-based</a:t>
            </a:r>
            <a:r>
              <a:rPr lang="zh-CN" altLang="en-US" dirty="0"/>
              <a:t> </a:t>
            </a:r>
            <a:r>
              <a:rPr lang="en-US" altLang="zh-CN" dirty="0"/>
              <a:t>semantic</a:t>
            </a:r>
            <a:r>
              <a:rPr lang="zh-CN" altLang="en-US" dirty="0"/>
              <a:t> </a:t>
            </a:r>
            <a:r>
              <a:rPr lang="en-US" altLang="zh-CN" dirty="0"/>
              <a:t>patterns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match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tagged</a:t>
            </a:r>
            <a:r>
              <a:rPr lang="zh-CN" altLang="en-US" dirty="0"/>
              <a:t> </a:t>
            </a:r>
            <a:r>
              <a:rPr lang="en-US" altLang="zh-CN" dirty="0"/>
              <a:t>sentence</a:t>
            </a:r>
          </a:p>
          <a:p>
            <a:endParaRPr lang="en-US" altLang="zh-CN" dirty="0"/>
          </a:p>
          <a:p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pattern,</a:t>
            </a:r>
            <a:r>
              <a:rPr lang="zh-CN" altLang="en-US" dirty="0"/>
              <a:t> </a:t>
            </a:r>
            <a:r>
              <a:rPr lang="en-US" altLang="zh-CN" dirty="0" err="1"/>
              <a:t>PracExtractor</a:t>
            </a:r>
            <a:r>
              <a:rPr lang="zh-CN" altLang="en-US" dirty="0"/>
              <a:t> </a:t>
            </a:r>
            <a:r>
              <a:rPr lang="en-US" altLang="zh-CN" dirty="0"/>
              <a:t>generate</a:t>
            </a:r>
            <a:r>
              <a:rPr lang="zh-CN" altLang="en-US" dirty="0"/>
              <a:t> </a:t>
            </a:r>
            <a:r>
              <a:rPr lang="en-US" altLang="zh-CN" dirty="0"/>
              <a:t>specifications</a:t>
            </a:r>
            <a:r>
              <a:rPr lang="zh-CN" altLang="en-US" dirty="0"/>
              <a:t> </a:t>
            </a:r>
            <a:r>
              <a:rPr lang="en-US" altLang="zh-CN" dirty="0"/>
              <a:t>correspondingly.</a:t>
            </a:r>
          </a:p>
          <a:p>
            <a:endParaRPr lang="en-US" dirty="0"/>
          </a:p>
          <a:p>
            <a:r>
              <a:rPr lang="en-US" altLang="zh-CN" dirty="0"/>
              <a:t>Here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semantic</a:t>
            </a:r>
            <a:r>
              <a:rPr lang="zh-CN" altLang="en-US" dirty="0"/>
              <a:t> </a:t>
            </a:r>
            <a:r>
              <a:rPr lang="en-US" altLang="zh-CN" dirty="0"/>
              <a:t>patterns</a:t>
            </a:r>
            <a:r>
              <a:rPr lang="zh-CN" altLang="en-US" dirty="0"/>
              <a:t> </a:t>
            </a:r>
            <a:r>
              <a:rPr lang="en-US" altLang="zh-CN" dirty="0"/>
              <a:t>along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previous</a:t>
            </a:r>
            <a:r>
              <a:rPr lang="zh-CN" altLang="en-US" dirty="0"/>
              <a:t> </a:t>
            </a:r>
            <a:r>
              <a:rPr lang="en-US" altLang="zh-CN" dirty="0"/>
              <a:t>syntactic</a:t>
            </a:r>
            <a:r>
              <a:rPr lang="zh-CN" altLang="en-US" dirty="0"/>
              <a:t> </a:t>
            </a:r>
            <a:r>
              <a:rPr lang="en-US" altLang="zh-CN" dirty="0"/>
              <a:t>patterns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keywords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mined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six</a:t>
            </a:r>
            <a:r>
              <a:rPr lang="zh-CN" altLang="en-US" dirty="0"/>
              <a:t> </a:t>
            </a:r>
            <a:r>
              <a:rPr lang="en-US" altLang="zh-CN" dirty="0"/>
              <a:t>software</a:t>
            </a:r>
            <a:r>
              <a:rPr lang="zh-CN" altLang="en-US" dirty="0"/>
              <a:t> </a:t>
            </a:r>
            <a:r>
              <a:rPr lang="en-US" altLang="zh-CN" dirty="0"/>
              <a:t>manuals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characteristic</a:t>
            </a:r>
            <a:r>
              <a:rPr lang="zh-CN" altLang="en-US" dirty="0"/>
              <a:t> </a:t>
            </a:r>
            <a:r>
              <a:rPr lang="en-US" altLang="zh-CN" dirty="0"/>
              <a:t>study.</a:t>
            </a:r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show</a:t>
            </a:r>
            <a:r>
              <a:rPr lang="zh-CN" altLang="en-US" dirty="0"/>
              <a:t> </a:t>
            </a:r>
            <a:r>
              <a:rPr lang="en-US" altLang="zh-CN" dirty="0"/>
              <a:t>their</a:t>
            </a:r>
            <a:r>
              <a:rPr lang="zh-CN" altLang="en-US" dirty="0"/>
              <a:t> </a:t>
            </a:r>
            <a:r>
              <a:rPr lang="en-US" altLang="zh-CN" dirty="0"/>
              <a:t>generality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using</a:t>
            </a:r>
            <a:r>
              <a:rPr lang="zh-CN" altLang="en-US" dirty="0"/>
              <a:t> </a:t>
            </a:r>
            <a:r>
              <a:rPr lang="en-US" altLang="zh-CN" dirty="0"/>
              <a:t>them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extract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</a:t>
            </a:r>
            <a:r>
              <a:rPr lang="zh-CN" altLang="en-US" dirty="0"/>
              <a:t> </a:t>
            </a:r>
            <a:r>
              <a:rPr lang="en-US" altLang="zh-CN" dirty="0"/>
              <a:t>specifications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six</a:t>
            </a:r>
            <a:r>
              <a:rPr lang="zh-CN" altLang="en-US" dirty="0"/>
              <a:t> </a:t>
            </a:r>
            <a:r>
              <a:rPr lang="en-US" altLang="zh-CN" dirty="0"/>
              <a:t>new</a:t>
            </a:r>
            <a:r>
              <a:rPr lang="zh-CN" altLang="en-US" dirty="0"/>
              <a:t> </a:t>
            </a:r>
            <a:r>
              <a:rPr lang="en-US" altLang="zh-CN" dirty="0"/>
              <a:t>software</a:t>
            </a:r>
            <a:r>
              <a:rPr lang="zh-CN" altLang="en-US" dirty="0"/>
              <a:t> </a:t>
            </a:r>
            <a:r>
              <a:rPr lang="en-US" altLang="zh-CN" dirty="0"/>
              <a:t>manuals.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905E-70BD-8E43-AF42-92A29129819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5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lives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largely</a:t>
            </a:r>
            <a:r>
              <a:rPr lang="zh-CN" altLang="en-US" dirty="0"/>
              <a:t> </a:t>
            </a:r>
            <a:r>
              <a:rPr lang="en-US" altLang="zh-CN" dirty="0"/>
              <a:t>supported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online</a:t>
            </a:r>
            <a:r>
              <a:rPr lang="zh-CN" altLang="en-US" dirty="0"/>
              <a:t> </a:t>
            </a:r>
            <a:r>
              <a:rPr lang="en-US" altLang="zh-CN" dirty="0"/>
              <a:t>services</a:t>
            </a:r>
            <a:r>
              <a:rPr lang="zh-CN" altLang="en-US" dirty="0"/>
              <a:t> </a:t>
            </a:r>
            <a:r>
              <a:rPr lang="en-US" altLang="zh-CN" dirty="0"/>
              <a:t>today.</a:t>
            </a:r>
            <a:r>
              <a:rPr lang="zh-CN" altLang="en-US" dirty="0"/>
              <a:t> </a:t>
            </a:r>
            <a:r>
              <a:rPr lang="en-US" altLang="zh-CN" dirty="0"/>
              <a:t>Especially</a:t>
            </a:r>
            <a:r>
              <a:rPr lang="zh-CN" altLang="en-US" dirty="0"/>
              <a:t> </a:t>
            </a:r>
            <a:r>
              <a:rPr lang="en-US" altLang="zh-CN" dirty="0"/>
              <a:t>under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quarantine,</a:t>
            </a:r>
            <a:r>
              <a:rPr lang="zh-CN" altLang="en-US" dirty="0"/>
              <a:t> </a:t>
            </a:r>
            <a:r>
              <a:rPr lang="en-US" altLang="zh-CN" dirty="0"/>
              <a:t>almost</a:t>
            </a:r>
            <a:r>
              <a:rPr lang="zh-CN" altLang="en-US" dirty="0"/>
              <a:t> </a:t>
            </a:r>
            <a:r>
              <a:rPr lang="en-US" altLang="zh-CN" dirty="0"/>
              <a:t>everything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doing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through</a:t>
            </a:r>
            <a:r>
              <a:rPr lang="zh-CN" altLang="en-US" dirty="0"/>
              <a:t> </a:t>
            </a:r>
            <a:r>
              <a:rPr lang="en-US" altLang="zh-CN" dirty="0"/>
              <a:t>online</a:t>
            </a:r>
            <a:r>
              <a:rPr lang="zh-CN" altLang="en-US" dirty="0"/>
              <a:t> </a:t>
            </a:r>
            <a:r>
              <a:rPr lang="en-US" altLang="zh-CN" dirty="0"/>
              <a:t>services.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Whether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something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want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do,</a:t>
            </a:r>
            <a:r>
              <a:rPr lang="zh-CN" altLang="en-US" dirty="0"/>
              <a:t> </a:t>
            </a:r>
            <a:r>
              <a:rPr lang="en-US" altLang="zh-CN" dirty="0"/>
              <a:t>like</a:t>
            </a:r>
            <a:r>
              <a:rPr lang="zh-CN" altLang="en-US" dirty="0"/>
              <a:t> </a:t>
            </a:r>
            <a:r>
              <a:rPr lang="en-US" altLang="zh-CN" dirty="0"/>
              <a:t>online</a:t>
            </a:r>
            <a:r>
              <a:rPr lang="zh-CN" altLang="en-US" dirty="0"/>
              <a:t> </a:t>
            </a:r>
            <a:r>
              <a:rPr lang="en-US" altLang="zh-CN" dirty="0"/>
              <a:t>shopping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gaming,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something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don’t</a:t>
            </a:r>
            <a:r>
              <a:rPr lang="zh-CN" altLang="en-US" dirty="0"/>
              <a:t> </a:t>
            </a:r>
            <a:r>
              <a:rPr lang="en-US" altLang="zh-CN" dirty="0"/>
              <a:t>want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do,</a:t>
            </a:r>
            <a:r>
              <a:rPr lang="zh-CN" altLang="en-US" dirty="0"/>
              <a:t> </a:t>
            </a:r>
            <a:r>
              <a:rPr lang="en-US" altLang="zh-CN" dirty="0"/>
              <a:t>like</a:t>
            </a:r>
            <a:r>
              <a:rPr lang="zh-CN" altLang="en-US" dirty="0"/>
              <a:t> </a:t>
            </a:r>
            <a:r>
              <a:rPr lang="en-US" altLang="zh-CN" dirty="0"/>
              <a:t>working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home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attending</a:t>
            </a:r>
            <a:r>
              <a:rPr lang="zh-CN" altLang="en-US" dirty="0"/>
              <a:t> </a:t>
            </a:r>
            <a:r>
              <a:rPr lang="en-US" altLang="zh-CN" dirty="0"/>
              <a:t>online</a:t>
            </a:r>
            <a:r>
              <a:rPr lang="zh-CN" altLang="en-US" dirty="0"/>
              <a:t> </a:t>
            </a:r>
            <a:r>
              <a:rPr lang="en-US" altLang="zh-CN" dirty="0"/>
              <a:t>meeting</a:t>
            </a:r>
            <a:r>
              <a:rPr lang="zh-CN" altLang="en-US" dirty="0"/>
              <a:t> </a:t>
            </a:r>
            <a:r>
              <a:rPr lang="en-US" altLang="zh-CN" dirty="0"/>
              <a:t>such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one,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needs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go</a:t>
            </a:r>
            <a:r>
              <a:rPr lang="zh-CN" altLang="en-US" dirty="0"/>
              <a:t> </a:t>
            </a:r>
            <a:r>
              <a:rPr lang="en-US" altLang="zh-CN" dirty="0"/>
              <a:t>online.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905E-70BD-8E43-AF42-92A2912981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690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evaluate</a:t>
            </a:r>
            <a:r>
              <a:rPr lang="zh-CN" altLang="en-US" dirty="0"/>
              <a:t> </a:t>
            </a:r>
            <a:r>
              <a:rPr lang="en-US" altLang="zh-CN" dirty="0" err="1"/>
              <a:t>PracExtractor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set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experiments.</a:t>
            </a:r>
          </a:p>
          <a:p>
            <a:r>
              <a:rPr lang="en-US" altLang="zh-CN" dirty="0"/>
              <a:t>First,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 err="1"/>
              <a:t>PracExtractor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 err="1"/>
              <a:t>exatract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software</a:t>
            </a:r>
            <a:r>
              <a:rPr lang="zh-CN" altLang="en-US" dirty="0"/>
              <a:t> </a:t>
            </a:r>
            <a:r>
              <a:rPr lang="en-US" altLang="zh-CN" dirty="0"/>
              <a:t>manuals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evaluate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extraction</a:t>
            </a:r>
            <a:r>
              <a:rPr lang="zh-CN" altLang="en-US" dirty="0"/>
              <a:t> </a:t>
            </a:r>
            <a:r>
              <a:rPr lang="en-US" altLang="zh-CN" dirty="0"/>
              <a:t>accuracy</a:t>
            </a:r>
          </a:p>
          <a:p>
            <a:r>
              <a:rPr lang="en-US" altLang="zh-CN" dirty="0"/>
              <a:t>Second,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extracted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</a:t>
            </a:r>
            <a:r>
              <a:rPr lang="zh-CN" altLang="en-US" dirty="0"/>
              <a:t> </a:t>
            </a:r>
            <a:r>
              <a:rPr lang="en-US" altLang="zh-CN" dirty="0"/>
              <a:t>specifications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detect</a:t>
            </a:r>
            <a:r>
              <a:rPr lang="zh-CN" altLang="en-US" dirty="0"/>
              <a:t> </a:t>
            </a:r>
            <a:r>
              <a:rPr lang="en-US" altLang="zh-CN" dirty="0"/>
              <a:t>real-world</a:t>
            </a:r>
            <a:r>
              <a:rPr lang="zh-CN" altLang="en-US" dirty="0"/>
              <a:t> </a:t>
            </a:r>
            <a:r>
              <a:rPr lang="en-US" altLang="zh-CN" dirty="0"/>
              <a:t>configurations</a:t>
            </a:r>
            <a:r>
              <a:rPr lang="zh-CN" altLang="en-US" dirty="0"/>
              <a:t> </a:t>
            </a:r>
            <a:r>
              <a:rPr lang="en-US" altLang="zh-CN" dirty="0"/>
              <a:t>errors.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905E-70BD-8E43-AF42-92A29129819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0596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accuracy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</a:t>
            </a:r>
            <a:r>
              <a:rPr lang="zh-CN" altLang="en-US" dirty="0"/>
              <a:t> </a:t>
            </a:r>
            <a:r>
              <a:rPr lang="en-US" altLang="zh-CN" dirty="0"/>
              <a:t>extraction,</a:t>
            </a:r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6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studied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manuals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/>
              <a:t>included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characteristic</a:t>
            </a:r>
            <a:r>
              <a:rPr lang="zh-CN" altLang="en-US" dirty="0"/>
              <a:t> </a:t>
            </a:r>
            <a:r>
              <a:rPr lang="en-US" altLang="zh-CN" dirty="0"/>
              <a:t>study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training</a:t>
            </a:r>
            <a:r>
              <a:rPr lang="zh-CN" altLang="en-US" dirty="0"/>
              <a:t> </a:t>
            </a:r>
            <a:r>
              <a:rPr lang="en-US" altLang="zh-CN" dirty="0"/>
              <a:t>set</a:t>
            </a:r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chemeClr val="accent2"/>
                </a:solidFill>
              </a:rPr>
              <a:t>6</a:t>
            </a:r>
            <a:r>
              <a:rPr lang="zh-CN" altLang="en-US" dirty="0">
                <a:solidFill>
                  <a:schemeClr val="accent2"/>
                </a:solidFill>
              </a:rPr>
              <a:t> </a:t>
            </a:r>
            <a:r>
              <a:rPr lang="en-US" altLang="zh-CN" dirty="0">
                <a:solidFill>
                  <a:schemeClr val="accent2"/>
                </a:solidFill>
              </a:rPr>
              <a:t>new</a:t>
            </a:r>
            <a:r>
              <a:rPr lang="zh-CN" altLang="en-US" dirty="0">
                <a:solidFill>
                  <a:schemeClr val="accent2"/>
                </a:solidFill>
              </a:rPr>
              <a:t> </a:t>
            </a:r>
            <a:r>
              <a:rPr lang="en-US" altLang="zh-CN" dirty="0">
                <a:solidFill>
                  <a:schemeClr val="accent2"/>
                </a:solidFill>
              </a:rPr>
              <a:t>manuals</a:t>
            </a:r>
            <a:r>
              <a:rPr lang="zh-CN" altLang="en-US" dirty="0">
                <a:solidFill>
                  <a:schemeClr val="accent2"/>
                </a:solidFill>
              </a:rPr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included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study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testing</a:t>
            </a:r>
            <a:r>
              <a:rPr lang="zh-CN" altLang="en-US" dirty="0"/>
              <a:t> </a:t>
            </a:r>
            <a:r>
              <a:rPr lang="en-US" altLang="zh-CN" dirty="0"/>
              <a:t>set</a:t>
            </a:r>
          </a:p>
          <a:p>
            <a:endParaRPr lang="en-US" dirty="0"/>
          </a:p>
          <a:p>
            <a:r>
              <a:rPr lang="en-US" altLang="zh-CN" dirty="0"/>
              <a:t>Here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results,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training</a:t>
            </a:r>
            <a:r>
              <a:rPr lang="zh-CN" altLang="en-US" dirty="0"/>
              <a:t> </a:t>
            </a:r>
            <a:r>
              <a:rPr lang="en-US" altLang="zh-CN" dirty="0"/>
              <a:t>accuracy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blue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testing</a:t>
            </a:r>
            <a:r>
              <a:rPr lang="zh-CN" altLang="en-US" dirty="0"/>
              <a:t> </a:t>
            </a:r>
            <a:r>
              <a:rPr lang="en-US" altLang="zh-CN" dirty="0"/>
              <a:t>accuracy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orange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905E-70BD-8E43-AF42-92A29129819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632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metrics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measure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accuracy</a:t>
            </a:r>
          </a:p>
          <a:p>
            <a:r>
              <a:rPr lang="en-US" altLang="zh-CN" dirty="0"/>
              <a:t>Precision</a:t>
            </a:r>
            <a:r>
              <a:rPr lang="zh-CN" altLang="en-US" dirty="0"/>
              <a:t> </a:t>
            </a:r>
            <a:r>
              <a:rPr lang="en-US" altLang="zh-CN" dirty="0"/>
              <a:t>means</a:t>
            </a:r>
            <a:r>
              <a:rPr lang="zh-CN" altLang="en-US" dirty="0"/>
              <a:t> </a:t>
            </a:r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percentage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practices</a:t>
            </a:r>
            <a:r>
              <a:rPr lang="zh-CN" altLang="en-US" dirty="0"/>
              <a:t> </a:t>
            </a:r>
            <a:r>
              <a:rPr lang="en-US" altLang="zh-CN" dirty="0"/>
              <a:t>extracted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true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Recall</a:t>
            </a:r>
            <a:r>
              <a:rPr lang="zh-CN" altLang="en-US" dirty="0"/>
              <a:t> </a:t>
            </a:r>
            <a:r>
              <a:rPr lang="en-US" altLang="zh-CN" dirty="0"/>
              <a:t>means</a:t>
            </a:r>
            <a:r>
              <a:rPr lang="zh-CN" altLang="en-US" dirty="0"/>
              <a:t> </a:t>
            </a:r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percentage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true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extracted</a:t>
            </a:r>
          </a:p>
          <a:p>
            <a:endParaRPr lang="en-US" altLang="zh-C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905E-70BD-8E43-AF42-92A2912981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841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left</a:t>
            </a:r>
            <a:r>
              <a:rPr lang="zh-CN" altLang="en-US" dirty="0"/>
              <a:t> </a:t>
            </a:r>
            <a:r>
              <a:rPr lang="en-US" altLang="zh-CN" dirty="0"/>
              <a:t>four</a:t>
            </a:r>
            <a:r>
              <a:rPr lang="zh-CN" altLang="en-US" dirty="0"/>
              <a:t> </a:t>
            </a:r>
            <a:r>
              <a:rPr lang="en-US" altLang="zh-CN" dirty="0"/>
              <a:t>column</a:t>
            </a:r>
            <a:r>
              <a:rPr lang="zh-CN" altLang="en-US" dirty="0"/>
              <a:t> </a:t>
            </a:r>
            <a:r>
              <a:rPr lang="en-US" altLang="zh-CN" dirty="0"/>
              <a:t>shows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precision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recall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extracting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</a:t>
            </a:r>
            <a:r>
              <a:rPr lang="zh-CN" altLang="en-US" dirty="0"/>
              <a:t> </a:t>
            </a:r>
            <a:r>
              <a:rPr lang="en-US" altLang="zh-CN" dirty="0"/>
              <a:t>descriptions</a:t>
            </a:r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see</a:t>
            </a:r>
            <a:r>
              <a:rPr lang="zh-CN" altLang="en-US" dirty="0"/>
              <a:t> </a:t>
            </a:r>
            <a:r>
              <a:rPr lang="en-US" altLang="zh-CN" dirty="0"/>
              <a:t>both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studied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new</a:t>
            </a:r>
            <a:r>
              <a:rPr lang="zh-CN" altLang="en-US" dirty="0"/>
              <a:t> </a:t>
            </a:r>
            <a:r>
              <a:rPr lang="en-US" altLang="zh-CN" dirty="0"/>
              <a:t>manuals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precision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recall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reach</a:t>
            </a:r>
            <a:r>
              <a:rPr lang="zh-CN" altLang="en-US" dirty="0"/>
              <a:t> </a:t>
            </a:r>
            <a:r>
              <a:rPr lang="en-US" altLang="zh-CN" dirty="0"/>
              <a:t>over</a:t>
            </a:r>
            <a:r>
              <a:rPr lang="zh-CN" altLang="en-US" dirty="0"/>
              <a:t> </a:t>
            </a:r>
            <a:r>
              <a:rPr lang="en-US" altLang="zh-CN" dirty="0"/>
              <a:t>80%.</a:t>
            </a:r>
          </a:p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new</a:t>
            </a:r>
            <a:r>
              <a:rPr lang="zh-CN" altLang="en-US" dirty="0"/>
              <a:t> </a:t>
            </a:r>
            <a:r>
              <a:rPr lang="en-US" altLang="zh-CN" dirty="0"/>
              <a:t>manuals’</a:t>
            </a:r>
            <a:r>
              <a:rPr lang="zh-CN" altLang="en-US" dirty="0"/>
              <a:t> </a:t>
            </a:r>
            <a:r>
              <a:rPr lang="en-US" altLang="zh-CN" dirty="0"/>
              <a:t>precision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recall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slightly</a:t>
            </a:r>
            <a:r>
              <a:rPr lang="zh-CN" altLang="en-US" dirty="0"/>
              <a:t> </a:t>
            </a:r>
            <a:r>
              <a:rPr lang="en-US" altLang="zh-CN" dirty="0"/>
              <a:t>lower</a:t>
            </a:r>
            <a:r>
              <a:rPr lang="zh-CN" altLang="en-US" dirty="0"/>
              <a:t> </a:t>
            </a:r>
            <a:r>
              <a:rPr lang="en-US" altLang="zh-CN" dirty="0"/>
              <a:t>than</a:t>
            </a:r>
            <a:r>
              <a:rPr lang="zh-CN" altLang="en-US" dirty="0"/>
              <a:t> </a:t>
            </a:r>
            <a:r>
              <a:rPr lang="en-US" altLang="zh-CN" dirty="0"/>
              <a:t>studied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905E-70BD-8E43-AF42-92A29129819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369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right</a:t>
            </a:r>
            <a:r>
              <a:rPr lang="zh-CN" altLang="en-US" dirty="0"/>
              <a:t> </a:t>
            </a:r>
            <a:r>
              <a:rPr lang="en-US" altLang="zh-CN" dirty="0"/>
              <a:t>four</a:t>
            </a:r>
            <a:r>
              <a:rPr lang="zh-CN" altLang="en-US" dirty="0"/>
              <a:t> </a:t>
            </a:r>
            <a:r>
              <a:rPr lang="en-US" altLang="zh-CN" dirty="0"/>
              <a:t>columns</a:t>
            </a:r>
            <a:r>
              <a:rPr lang="zh-CN" altLang="en-US" dirty="0"/>
              <a:t> </a:t>
            </a:r>
            <a:r>
              <a:rPr lang="en-US" altLang="zh-CN" dirty="0"/>
              <a:t>show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precision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recall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specification</a:t>
            </a:r>
            <a:r>
              <a:rPr lang="zh-CN" altLang="en-US" dirty="0"/>
              <a:t> </a:t>
            </a:r>
            <a:r>
              <a:rPr lang="en-US" altLang="zh-CN" dirty="0"/>
              <a:t>extraction.</a:t>
            </a:r>
          </a:p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precision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new</a:t>
            </a:r>
            <a:r>
              <a:rPr lang="zh-CN" altLang="en-US" dirty="0"/>
              <a:t> </a:t>
            </a:r>
            <a:r>
              <a:rPr lang="en-US" altLang="zh-CN" dirty="0"/>
              <a:t>manuals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close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studied</a:t>
            </a:r>
            <a:r>
              <a:rPr lang="zh-CN" altLang="en-US" dirty="0"/>
              <a:t> </a:t>
            </a:r>
            <a:r>
              <a:rPr lang="en-US" altLang="zh-CN" dirty="0"/>
              <a:t>manuals.</a:t>
            </a:r>
          </a:p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recall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new</a:t>
            </a:r>
            <a:r>
              <a:rPr lang="zh-CN" altLang="en-US" dirty="0"/>
              <a:t> </a:t>
            </a:r>
            <a:r>
              <a:rPr lang="en-US" altLang="zh-CN" dirty="0"/>
              <a:t>manuals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lower</a:t>
            </a:r>
            <a:r>
              <a:rPr lang="zh-CN" altLang="en-US" dirty="0"/>
              <a:t> </a:t>
            </a:r>
            <a:r>
              <a:rPr lang="en-US" altLang="zh-CN" dirty="0"/>
              <a:t>than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studied</a:t>
            </a:r>
            <a:r>
              <a:rPr lang="zh-CN" altLang="en-US" dirty="0"/>
              <a:t> </a:t>
            </a:r>
            <a:r>
              <a:rPr lang="en-US" altLang="zh-CN" dirty="0"/>
              <a:t>manuals.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because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semantic</a:t>
            </a:r>
            <a:r>
              <a:rPr lang="zh-CN" altLang="en-US" dirty="0"/>
              <a:t> </a:t>
            </a:r>
            <a:r>
              <a:rPr lang="en-US" altLang="zh-CN" dirty="0"/>
              <a:t>patterns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exist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new</a:t>
            </a:r>
            <a:r>
              <a:rPr lang="zh-CN" altLang="en-US" dirty="0"/>
              <a:t> </a:t>
            </a:r>
            <a:r>
              <a:rPr lang="en-US" altLang="zh-CN" dirty="0"/>
              <a:t>manuals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old</a:t>
            </a:r>
            <a:r>
              <a:rPr lang="zh-CN" altLang="en-US" dirty="0"/>
              <a:t> </a:t>
            </a:r>
            <a:r>
              <a:rPr lang="en-US" altLang="zh-CN" dirty="0"/>
              <a:t>manuals.</a:t>
            </a:r>
          </a:p>
          <a:p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further</a:t>
            </a:r>
            <a:r>
              <a:rPr lang="zh-CN" altLang="en-US" dirty="0"/>
              <a:t> </a:t>
            </a:r>
            <a:r>
              <a:rPr lang="en-US" altLang="zh-CN" dirty="0"/>
              <a:t>improved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increasing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 err="1"/>
              <a:t>traning</a:t>
            </a:r>
            <a:r>
              <a:rPr lang="zh-CN" altLang="en-US" dirty="0"/>
              <a:t> </a:t>
            </a:r>
            <a:r>
              <a:rPr lang="en-US" altLang="zh-CN" dirty="0"/>
              <a:t>set.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905E-70BD-8E43-AF42-92A29129819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0042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evaluate</a:t>
            </a:r>
            <a:r>
              <a:rPr lang="zh-CN" altLang="en-US" dirty="0"/>
              <a:t> </a:t>
            </a:r>
            <a:r>
              <a:rPr lang="en-US" altLang="zh-CN" dirty="0" err="1"/>
              <a:t>PracExtractor’s</a:t>
            </a:r>
            <a:r>
              <a:rPr lang="zh-CN" altLang="en-US" dirty="0"/>
              <a:t> </a:t>
            </a:r>
            <a:r>
              <a:rPr lang="en-US" altLang="zh-CN" dirty="0"/>
              <a:t>capability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 err="1"/>
              <a:t>deteciting</a:t>
            </a:r>
            <a:r>
              <a:rPr lang="zh-CN" altLang="en-US" dirty="0"/>
              <a:t> </a:t>
            </a:r>
            <a:r>
              <a:rPr lang="en-US" altLang="zh-CN" dirty="0"/>
              <a:t>real-world</a:t>
            </a:r>
            <a:r>
              <a:rPr lang="zh-CN" altLang="en-US" dirty="0"/>
              <a:t> </a:t>
            </a:r>
            <a:r>
              <a:rPr lang="en-US" altLang="zh-CN" dirty="0"/>
              <a:t>configuration</a:t>
            </a:r>
            <a:r>
              <a:rPr lang="zh-CN" altLang="en-US" dirty="0"/>
              <a:t> </a:t>
            </a:r>
            <a:r>
              <a:rPr lang="en-US" altLang="zh-CN" dirty="0"/>
              <a:t>errors,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downloaded</a:t>
            </a:r>
            <a:r>
              <a:rPr lang="zh-CN" altLang="en-US" dirty="0"/>
              <a:t> </a:t>
            </a:r>
            <a:r>
              <a:rPr lang="en-US" altLang="zh-CN" dirty="0"/>
              <a:t>2200</a:t>
            </a:r>
            <a:r>
              <a:rPr lang="zh-CN" altLang="en-US" dirty="0"/>
              <a:t> </a:t>
            </a:r>
            <a:r>
              <a:rPr lang="en-US" altLang="zh-CN" dirty="0"/>
              <a:t>docker</a:t>
            </a:r>
            <a:r>
              <a:rPr lang="zh-CN" altLang="en-US" dirty="0"/>
              <a:t> </a:t>
            </a:r>
            <a:r>
              <a:rPr lang="en-US" altLang="zh-CN" dirty="0"/>
              <a:t>images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docker</a:t>
            </a:r>
            <a:r>
              <a:rPr lang="zh-CN" altLang="en-US" dirty="0"/>
              <a:t> </a:t>
            </a:r>
            <a:r>
              <a:rPr lang="en-US" altLang="zh-CN" dirty="0"/>
              <a:t>hub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 err="1"/>
              <a:t>PracExtractor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check.</a:t>
            </a:r>
          </a:p>
          <a:p>
            <a:r>
              <a:rPr lang="en-US" altLang="zh-CN" dirty="0" err="1"/>
              <a:t>PracExtractor</a:t>
            </a:r>
            <a:r>
              <a:rPr lang="zh-CN" altLang="en-US" dirty="0"/>
              <a:t> </a:t>
            </a:r>
            <a:r>
              <a:rPr lang="en-US" altLang="zh-CN" dirty="0"/>
              <a:t>detected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dirty="0">
                <a:solidFill>
                  <a:srgbClr val="00B050"/>
                </a:solidFill>
              </a:rPr>
              <a:t>1423</a:t>
            </a:r>
            <a:r>
              <a:rPr lang="en-US" dirty="0"/>
              <a:t> practice violations from </a:t>
            </a:r>
            <a:r>
              <a:rPr lang="en-US" dirty="0">
                <a:solidFill>
                  <a:srgbClr val="00B050"/>
                </a:solidFill>
              </a:rPr>
              <a:t>853</a:t>
            </a:r>
            <a:r>
              <a:rPr lang="en-US" dirty="0"/>
              <a:t> unique images</a:t>
            </a:r>
            <a:r>
              <a:rPr lang="en-US" altLang="zh-CN" dirty="0"/>
              <a:t>.</a:t>
            </a:r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reported</a:t>
            </a:r>
            <a:r>
              <a:rPr lang="zh-CN" altLang="en-US" dirty="0"/>
              <a:t> </a:t>
            </a:r>
            <a:r>
              <a:rPr lang="en-US" altLang="zh-CN" dirty="0"/>
              <a:t>325</a:t>
            </a:r>
            <a:r>
              <a:rPr lang="zh-CN" altLang="en-US" dirty="0"/>
              <a:t> </a:t>
            </a:r>
            <a:r>
              <a:rPr lang="en-US" altLang="zh-CN" dirty="0"/>
              <a:t>violations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repos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maintained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 err="1"/>
              <a:t>github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got</a:t>
            </a:r>
            <a:r>
              <a:rPr lang="zh-CN" altLang="en-US" dirty="0"/>
              <a:t> </a:t>
            </a:r>
            <a:r>
              <a:rPr lang="en-US" altLang="zh-CN" dirty="0"/>
              <a:t>47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them</a:t>
            </a:r>
            <a:r>
              <a:rPr lang="zh-CN" altLang="en-US" dirty="0"/>
              <a:t> </a:t>
            </a:r>
            <a:r>
              <a:rPr lang="en-US" altLang="zh-CN" dirty="0"/>
              <a:t>confirmed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real</a:t>
            </a:r>
            <a:r>
              <a:rPr lang="zh-CN" altLang="en-US" dirty="0"/>
              <a:t> </a:t>
            </a:r>
            <a:r>
              <a:rPr lang="en-US" altLang="zh-CN" dirty="0"/>
              <a:t>configuration</a:t>
            </a:r>
            <a:r>
              <a:rPr lang="zh-CN" altLang="en-US" dirty="0"/>
              <a:t> </a:t>
            </a:r>
            <a:r>
              <a:rPr lang="en-US" altLang="zh-CN" dirty="0"/>
              <a:t>errors.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905E-70BD-8E43-AF42-92A29129819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140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further</a:t>
            </a:r>
            <a:r>
              <a:rPr lang="zh-CN" altLang="en-US" dirty="0"/>
              <a:t> </a:t>
            </a:r>
            <a:r>
              <a:rPr lang="en-US" altLang="zh-CN" dirty="0"/>
              <a:t>analyzed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outcome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confirmed</a:t>
            </a:r>
            <a:r>
              <a:rPr lang="zh-CN" altLang="en-US" dirty="0"/>
              <a:t> </a:t>
            </a:r>
            <a:r>
              <a:rPr lang="en-US" altLang="zh-CN" dirty="0"/>
              <a:t>configuration</a:t>
            </a:r>
            <a:r>
              <a:rPr lang="zh-CN" altLang="en-US" dirty="0"/>
              <a:t> </a:t>
            </a:r>
            <a:r>
              <a:rPr lang="en-US" altLang="zh-CN" dirty="0"/>
              <a:t>errors.</a:t>
            </a:r>
          </a:p>
          <a:p>
            <a:r>
              <a:rPr lang="en-US" altLang="zh-CN" dirty="0"/>
              <a:t>31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them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cause</a:t>
            </a:r>
            <a:r>
              <a:rPr lang="zh-CN" altLang="en-US" dirty="0"/>
              <a:t> </a:t>
            </a:r>
            <a:r>
              <a:rPr lang="en-US" altLang="zh-CN" dirty="0"/>
              <a:t>unreliable</a:t>
            </a:r>
            <a:r>
              <a:rPr lang="zh-CN" altLang="en-US" dirty="0"/>
              <a:t> </a:t>
            </a:r>
            <a:r>
              <a:rPr lang="en-US" altLang="zh-CN" dirty="0"/>
              <a:t>services,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leads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occasional</a:t>
            </a:r>
            <a:r>
              <a:rPr lang="zh-CN" altLang="en-US" dirty="0"/>
              <a:t> </a:t>
            </a:r>
            <a:r>
              <a:rPr lang="en-US" altLang="zh-CN" dirty="0"/>
              <a:t>failures.</a:t>
            </a:r>
          </a:p>
          <a:p>
            <a:r>
              <a:rPr lang="en-US" altLang="zh-CN" dirty="0"/>
              <a:t>11</a:t>
            </a:r>
            <a:r>
              <a:rPr lang="zh-CN" altLang="en-US" dirty="0"/>
              <a:t> </a:t>
            </a:r>
            <a:r>
              <a:rPr lang="en-US" altLang="zh-CN" dirty="0"/>
              <a:t>lead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security</a:t>
            </a:r>
            <a:r>
              <a:rPr lang="zh-CN" altLang="en-US" dirty="0"/>
              <a:t> </a:t>
            </a:r>
            <a:r>
              <a:rPr lang="en-US" altLang="zh-CN" dirty="0"/>
              <a:t>holes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makes</a:t>
            </a:r>
            <a:r>
              <a:rPr lang="zh-CN" altLang="en-US" dirty="0"/>
              <a:t> </a:t>
            </a:r>
            <a:r>
              <a:rPr lang="en-US" altLang="zh-CN" dirty="0"/>
              <a:t>servers</a:t>
            </a:r>
            <a:r>
              <a:rPr lang="zh-CN" altLang="en-US" dirty="0"/>
              <a:t> </a:t>
            </a:r>
            <a:r>
              <a:rPr lang="en-US" altLang="zh-CN" dirty="0"/>
              <a:t>vulnerable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attacks,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3</a:t>
            </a:r>
            <a:r>
              <a:rPr lang="zh-CN" altLang="en-US" dirty="0"/>
              <a:t> </a:t>
            </a:r>
            <a:r>
              <a:rPr lang="en-US" altLang="zh-CN" dirty="0"/>
              <a:t>cause</a:t>
            </a:r>
            <a:r>
              <a:rPr lang="zh-CN" altLang="en-US" dirty="0"/>
              <a:t> </a:t>
            </a:r>
            <a:r>
              <a:rPr lang="en-US" altLang="zh-CN" dirty="0"/>
              <a:t>database</a:t>
            </a:r>
            <a:r>
              <a:rPr lang="zh-CN" altLang="en-US" dirty="0"/>
              <a:t> </a:t>
            </a:r>
            <a:r>
              <a:rPr lang="en-US" altLang="zh-CN" dirty="0"/>
              <a:t>inconsistency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r>
              <a:rPr lang="zh-CN" altLang="en-US" dirty="0"/>
              <a:t> </a:t>
            </a:r>
            <a:r>
              <a:rPr lang="en-US" altLang="zh-CN" dirty="0"/>
              <a:t>cause</a:t>
            </a:r>
            <a:r>
              <a:rPr lang="zh-CN" altLang="en-US" dirty="0"/>
              <a:t> </a:t>
            </a:r>
            <a:r>
              <a:rPr lang="en-US" altLang="zh-CN" dirty="0"/>
              <a:t>performance</a:t>
            </a:r>
            <a:r>
              <a:rPr lang="zh-CN" altLang="en-US" dirty="0"/>
              <a:t> </a:t>
            </a:r>
            <a:r>
              <a:rPr lang="en-US" altLang="zh-CN" dirty="0"/>
              <a:t>issues.</a:t>
            </a:r>
          </a:p>
          <a:p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indicates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</a:t>
            </a:r>
            <a:r>
              <a:rPr lang="zh-CN" altLang="en-US" dirty="0"/>
              <a:t> </a:t>
            </a:r>
            <a:r>
              <a:rPr lang="en-US" altLang="zh-CN" dirty="0"/>
              <a:t>violations</a:t>
            </a:r>
            <a:r>
              <a:rPr lang="zh-CN" altLang="en-US" dirty="0"/>
              <a:t> </a:t>
            </a:r>
            <a:r>
              <a:rPr lang="en-US" altLang="zh-CN" dirty="0"/>
              <a:t>indeed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cause</a:t>
            </a:r>
            <a:r>
              <a:rPr lang="zh-CN" altLang="en-US" dirty="0"/>
              <a:t> </a:t>
            </a:r>
            <a:r>
              <a:rPr lang="en-US" altLang="zh-CN" dirty="0"/>
              <a:t>severe</a:t>
            </a:r>
            <a:r>
              <a:rPr lang="zh-CN" altLang="en-US" dirty="0"/>
              <a:t> </a:t>
            </a:r>
            <a:r>
              <a:rPr lang="en-US" altLang="zh-CN" dirty="0"/>
              <a:t>outcomes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905E-70BD-8E43-AF42-92A29129819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61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analyzed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characteristic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detected</a:t>
            </a:r>
            <a:r>
              <a:rPr lang="zh-CN" altLang="en-US" dirty="0"/>
              <a:t> </a:t>
            </a:r>
            <a:r>
              <a:rPr lang="en-US" altLang="zh-CN" dirty="0"/>
              <a:t>violations.</a:t>
            </a:r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divided</a:t>
            </a:r>
            <a:r>
              <a:rPr lang="zh-CN" altLang="en-US" dirty="0"/>
              <a:t> </a:t>
            </a:r>
            <a:r>
              <a:rPr lang="en-US" altLang="zh-CN" dirty="0"/>
              <a:t>them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wrong</a:t>
            </a:r>
            <a:r>
              <a:rPr lang="zh-CN" altLang="en-US" dirty="0"/>
              <a:t> </a:t>
            </a:r>
            <a:r>
              <a:rPr lang="en-US" altLang="zh-CN" dirty="0"/>
              <a:t>change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wrong</a:t>
            </a:r>
            <a:r>
              <a:rPr lang="zh-CN" altLang="en-US" dirty="0"/>
              <a:t> </a:t>
            </a:r>
            <a:r>
              <a:rPr lang="en-US" altLang="zh-CN" dirty="0"/>
              <a:t>default.</a:t>
            </a:r>
          </a:p>
          <a:p>
            <a:r>
              <a:rPr lang="en-US" altLang="zh-CN" dirty="0"/>
              <a:t>Wrong</a:t>
            </a:r>
            <a:r>
              <a:rPr lang="zh-CN" altLang="en-US" dirty="0"/>
              <a:t> </a:t>
            </a:r>
            <a:r>
              <a:rPr lang="en-US" altLang="zh-CN" dirty="0"/>
              <a:t>change</a:t>
            </a:r>
            <a:r>
              <a:rPr lang="zh-CN" altLang="en-US" dirty="0"/>
              <a:t> </a:t>
            </a:r>
            <a:r>
              <a:rPr lang="en-US" altLang="zh-CN" dirty="0"/>
              <a:t>means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parameter's</a:t>
            </a:r>
            <a:r>
              <a:rPr lang="zh-CN" altLang="en-US" dirty="0"/>
              <a:t> </a:t>
            </a:r>
            <a:r>
              <a:rPr lang="en-US" altLang="zh-CN" dirty="0"/>
              <a:t>setting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changed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value</a:t>
            </a:r>
            <a:r>
              <a:rPr lang="zh-CN" altLang="en-US" dirty="0"/>
              <a:t> </a:t>
            </a:r>
            <a:r>
              <a:rPr lang="en-US" altLang="zh-CN" dirty="0"/>
              <a:t>violating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practices</a:t>
            </a:r>
            <a:r>
              <a:rPr lang="zh-CN" altLang="en-US" dirty="0"/>
              <a:t> </a:t>
            </a:r>
            <a:r>
              <a:rPr lang="en-US" altLang="zh-CN" dirty="0"/>
              <a:t>proactively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sysadmins</a:t>
            </a:r>
          </a:p>
          <a:p>
            <a:r>
              <a:rPr lang="en-US" altLang="zh-CN" dirty="0"/>
              <a:t>Wrong</a:t>
            </a:r>
            <a:r>
              <a:rPr lang="zh-CN" altLang="en-US" dirty="0"/>
              <a:t> </a:t>
            </a:r>
            <a:r>
              <a:rPr lang="en-US" altLang="zh-CN" dirty="0"/>
              <a:t>default</a:t>
            </a:r>
            <a:r>
              <a:rPr lang="zh-CN" altLang="en-US" dirty="0"/>
              <a:t> </a:t>
            </a:r>
            <a:r>
              <a:rPr lang="en-US" altLang="zh-CN" dirty="0"/>
              <a:t>means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parameter’s</a:t>
            </a:r>
            <a:r>
              <a:rPr lang="zh-CN" altLang="en-US" dirty="0"/>
              <a:t> </a:t>
            </a:r>
            <a:r>
              <a:rPr lang="en-US" altLang="zh-CN" dirty="0"/>
              <a:t>default</a:t>
            </a:r>
            <a:r>
              <a:rPr lang="zh-CN" altLang="en-US" dirty="0"/>
              <a:t> </a:t>
            </a:r>
            <a:r>
              <a:rPr lang="en-US" altLang="zh-CN" dirty="0"/>
              <a:t>setting</a:t>
            </a:r>
            <a:r>
              <a:rPr lang="zh-CN" altLang="en-US" dirty="0"/>
              <a:t> </a:t>
            </a:r>
            <a:r>
              <a:rPr lang="en-US" altLang="zh-CN" dirty="0"/>
              <a:t>violate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practices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changed</a:t>
            </a:r>
          </a:p>
          <a:p>
            <a:endParaRPr lang="en-US" altLang="zh-CN" dirty="0"/>
          </a:p>
          <a:p>
            <a:r>
              <a:rPr lang="en-US" altLang="zh-CN" dirty="0"/>
              <a:t>Here</a:t>
            </a:r>
            <a:r>
              <a:rPr lang="zh-CN" altLang="en-US" dirty="0"/>
              <a:t> </a:t>
            </a:r>
            <a:r>
              <a:rPr lang="en-US" altLang="zh-CN" dirty="0"/>
              <a:t>come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905E-70BD-8E43-AF42-92A29129819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809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most</a:t>
            </a:r>
            <a:r>
              <a:rPr lang="zh-CN" altLang="en-US" dirty="0"/>
              <a:t> </a:t>
            </a:r>
            <a:r>
              <a:rPr lang="en-US" altLang="zh-CN" dirty="0"/>
              <a:t>common</a:t>
            </a:r>
            <a:r>
              <a:rPr lang="zh-CN" altLang="en-US" dirty="0"/>
              <a:t> </a:t>
            </a:r>
            <a:r>
              <a:rPr lang="en-US" altLang="zh-CN" dirty="0"/>
              <a:t>violations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wrong</a:t>
            </a:r>
            <a:r>
              <a:rPr lang="zh-CN" altLang="en-US" dirty="0"/>
              <a:t> </a:t>
            </a:r>
            <a:r>
              <a:rPr lang="en-US" altLang="zh-CN" dirty="0"/>
              <a:t>defaults,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implies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sysadmins</a:t>
            </a:r>
            <a:r>
              <a:rPr lang="zh-CN" altLang="en-US" dirty="0"/>
              <a:t> </a:t>
            </a:r>
            <a:r>
              <a:rPr lang="en-US" altLang="zh-CN" dirty="0"/>
              <a:t>tends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leave</a:t>
            </a:r>
            <a:r>
              <a:rPr lang="zh-CN" altLang="en-US" dirty="0"/>
              <a:t> </a:t>
            </a:r>
            <a:r>
              <a:rPr lang="en-US" altLang="zh-CN" dirty="0"/>
              <a:t>default</a:t>
            </a:r>
            <a:r>
              <a:rPr lang="zh-CN" altLang="en-US" dirty="0"/>
              <a:t> </a:t>
            </a:r>
            <a:r>
              <a:rPr lang="en-US" altLang="zh-CN" dirty="0"/>
              <a:t>settings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are.</a:t>
            </a:r>
          </a:p>
          <a:p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 err="1"/>
              <a:t>PracExtractor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help</a:t>
            </a:r>
            <a:r>
              <a:rPr lang="zh-CN" altLang="en-US" dirty="0"/>
              <a:t> </a:t>
            </a:r>
            <a:r>
              <a:rPr lang="en-US" altLang="zh-CN" dirty="0"/>
              <a:t>sysadmins</a:t>
            </a:r>
            <a:r>
              <a:rPr lang="zh-CN" altLang="en-US" dirty="0"/>
              <a:t> </a:t>
            </a:r>
            <a:r>
              <a:rPr lang="en-US" altLang="zh-CN" dirty="0"/>
              <a:t>check</a:t>
            </a:r>
            <a:r>
              <a:rPr lang="zh-CN" altLang="en-US" dirty="0"/>
              <a:t> </a:t>
            </a:r>
            <a:r>
              <a:rPr lang="en-US" altLang="zh-CN" dirty="0"/>
              <a:t>these</a:t>
            </a:r>
            <a:r>
              <a:rPr lang="zh-CN" altLang="en-US" dirty="0"/>
              <a:t> </a:t>
            </a:r>
            <a:r>
              <a:rPr lang="en-US" altLang="zh-CN" dirty="0"/>
              <a:t>wrong</a:t>
            </a:r>
            <a:r>
              <a:rPr lang="zh-CN" altLang="en-US" dirty="0"/>
              <a:t> </a:t>
            </a:r>
            <a:r>
              <a:rPr lang="en-US" altLang="zh-CN" dirty="0"/>
              <a:t>defaults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warn</a:t>
            </a:r>
            <a:r>
              <a:rPr lang="zh-CN" altLang="en-US" dirty="0"/>
              <a:t> </a:t>
            </a:r>
            <a:r>
              <a:rPr lang="en-US" altLang="zh-CN" dirty="0"/>
              <a:t>them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violations.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905E-70BD-8E43-AF42-92A29129819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439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Another</a:t>
            </a:r>
            <a:r>
              <a:rPr lang="zh-CN" altLang="en-US" dirty="0"/>
              <a:t> </a:t>
            </a:r>
            <a:r>
              <a:rPr lang="en-US" altLang="zh-CN" dirty="0"/>
              <a:t>interesting</a:t>
            </a:r>
            <a:r>
              <a:rPr lang="zh-CN" altLang="en-US" dirty="0"/>
              <a:t> </a:t>
            </a:r>
            <a:r>
              <a:rPr lang="en-US" altLang="zh-CN" dirty="0"/>
              <a:t>observation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httpd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cases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wrong</a:t>
            </a:r>
            <a:r>
              <a:rPr lang="zh-CN" altLang="en-US" dirty="0"/>
              <a:t> </a:t>
            </a:r>
            <a:r>
              <a:rPr lang="en-US" altLang="zh-CN" dirty="0"/>
              <a:t>change.</a:t>
            </a:r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looked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found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because</a:t>
            </a:r>
            <a:r>
              <a:rPr lang="zh-CN" altLang="en-US" dirty="0"/>
              <a:t> </a:t>
            </a:r>
            <a:r>
              <a:rPr lang="en-US" altLang="zh-CN" dirty="0"/>
              <a:t>httpd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non-optional</a:t>
            </a:r>
            <a:r>
              <a:rPr lang="zh-CN" altLang="en-US" dirty="0"/>
              <a:t> </a:t>
            </a:r>
            <a:r>
              <a:rPr lang="en-US" altLang="zh-CN" dirty="0"/>
              <a:t>parameters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no</a:t>
            </a:r>
            <a:r>
              <a:rPr lang="zh-CN" altLang="en-US" dirty="0"/>
              <a:t> </a:t>
            </a:r>
            <a:r>
              <a:rPr lang="en-US" altLang="zh-CN" dirty="0"/>
              <a:t>default.</a:t>
            </a:r>
          </a:p>
          <a:p>
            <a:r>
              <a:rPr lang="en-US" altLang="zh-CN" dirty="0"/>
              <a:t>Sysadmins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set</a:t>
            </a:r>
            <a:r>
              <a:rPr lang="zh-CN" altLang="en-US" dirty="0"/>
              <a:t> </a:t>
            </a:r>
            <a:r>
              <a:rPr lang="en-US" altLang="zh-CN" dirty="0"/>
              <a:t>these</a:t>
            </a:r>
            <a:r>
              <a:rPr lang="zh-CN" altLang="en-US" dirty="0"/>
              <a:t> </a:t>
            </a:r>
            <a:r>
              <a:rPr lang="en-US" altLang="zh-CN" dirty="0"/>
              <a:t>values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themselves.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indicates</a:t>
            </a:r>
            <a:r>
              <a:rPr lang="zh-CN" altLang="en-US" dirty="0"/>
              <a:t> </a:t>
            </a:r>
            <a:r>
              <a:rPr lang="en-US" altLang="zh-CN" dirty="0"/>
              <a:t>sysadmins</a:t>
            </a:r>
            <a:r>
              <a:rPr lang="zh-CN" altLang="en-US" dirty="0"/>
              <a:t> </a:t>
            </a:r>
            <a:r>
              <a:rPr lang="en-US" altLang="zh-CN" dirty="0"/>
              <a:t>indeed</a:t>
            </a:r>
            <a:r>
              <a:rPr lang="zh-CN" altLang="en-US" dirty="0"/>
              <a:t> </a:t>
            </a:r>
            <a:r>
              <a:rPr lang="en-US" altLang="zh-CN" dirty="0"/>
              <a:t>fail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follow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manuals</a:t>
            </a:r>
            <a:r>
              <a:rPr lang="zh-CN" altLang="en-US" dirty="0"/>
              <a:t> </a:t>
            </a: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making</a:t>
            </a:r>
            <a:r>
              <a:rPr lang="zh-CN" altLang="en-US" dirty="0"/>
              <a:t> </a:t>
            </a:r>
            <a:r>
              <a:rPr lang="en-US" altLang="zh-CN" dirty="0"/>
              <a:t>their</a:t>
            </a:r>
            <a:r>
              <a:rPr lang="zh-CN" altLang="en-US" dirty="0"/>
              <a:t> </a:t>
            </a:r>
            <a:r>
              <a:rPr lang="en-US" altLang="zh-CN" dirty="0"/>
              <a:t>own</a:t>
            </a:r>
            <a:r>
              <a:rPr lang="zh-CN" altLang="en-US" dirty="0"/>
              <a:t> </a:t>
            </a:r>
            <a:r>
              <a:rPr lang="en-US" altLang="zh-CN" dirty="0"/>
              <a:t>settings.</a:t>
            </a:r>
          </a:p>
          <a:p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 err="1"/>
              <a:t>pracExtrators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help</a:t>
            </a:r>
            <a:r>
              <a:rPr lang="zh-CN" altLang="en-US" dirty="0"/>
              <a:t> </a:t>
            </a:r>
            <a:r>
              <a:rPr lang="en-US" altLang="zh-CN" dirty="0"/>
              <a:t>sysadmins</a:t>
            </a:r>
            <a:r>
              <a:rPr lang="zh-CN" altLang="en-US" dirty="0"/>
              <a:t> </a:t>
            </a:r>
            <a:r>
              <a:rPr lang="en-US" altLang="zh-CN" dirty="0"/>
              <a:t>detect</a:t>
            </a:r>
            <a:r>
              <a:rPr lang="zh-CN" altLang="en-US" dirty="0"/>
              <a:t> </a:t>
            </a:r>
            <a:r>
              <a:rPr lang="en-US" altLang="zh-CN" dirty="0"/>
              <a:t>these</a:t>
            </a:r>
            <a:r>
              <a:rPr lang="zh-CN" altLang="en-US" dirty="0"/>
              <a:t> </a:t>
            </a:r>
            <a:r>
              <a:rPr lang="en-US" altLang="zh-CN" dirty="0"/>
              <a:t>violations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provides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them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correct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violations.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905E-70BD-8E43-AF42-92A29129819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58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Behind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services,</a:t>
            </a:r>
            <a:r>
              <a:rPr lang="zh-CN" altLang="en-US" dirty="0"/>
              <a:t> </a:t>
            </a:r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serve</a:t>
            </a:r>
            <a:r>
              <a:rPr lang="zh-CN" altLang="en-US" dirty="0"/>
              <a:t> </a:t>
            </a:r>
            <a:r>
              <a:rPr lang="en-US" altLang="zh-CN" dirty="0"/>
              <a:t>us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these</a:t>
            </a:r>
            <a:r>
              <a:rPr lang="zh-CN" altLang="en-US" dirty="0"/>
              <a:t> </a:t>
            </a:r>
            <a:r>
              <a:rPr lang="en-US" altLang="zh-CN" dirty="0"/>
              <a:t>powerful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complex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center</a:t>
            </a:r>
            <a:r>
              <a:rPr lang="zh-CN" altLang="en-US" dirty="0"/>
              <a:t> </a:t>
            </a:r>
            <a:r>
              <a:rPr lang="en-US" altLang="zh-CN" dirty="0"/>
              <a:t>systems.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programs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running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hundreds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thousands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machines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handle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requests.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905E-70BD-8E43-AF42-92A29129819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440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summarize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study</a:t>
            </a:r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identified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B050"/>
                </a:solidFill>
              </a:rPr>
              <a:t>good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practices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useful</a:t>
            </a:r>
            <a:r>
              <a:rPr lang="zh-CN" altLang="en-US" dirty="0"/>
              <a:t> </a:t>
            </a:r>
            <a:r>
              <a:rPr lang="en-US" altLang="zh-CN" dirty="0"/>
              <a:t>information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B050"/>
                </a:solidFill>
              </a:rPr>
              <a:t>manuals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detecting</a:t>
            </a:r>
            <a:r>
              <a:rPr lang="zh-CN" altLang="en-US" dirty="0"/>
              <a:t> </a:t>
            </a:r>
            <a:r>
              <a:rPr lang="en-US" altLang="zh-CN" dirty="0"/>
              <a:t>configuration</a:t>
            </a:r>
            <a:r>
              <a:rPr lang="zh-CN" altLang="en-US" dirty="0"/>
              <a:t> </a:t>
            </a:r>
            <a:r>
              <a:rPr lang="en-US" altLang="zh-CN" dirty="0"/>
              <a:t>errors</a:t>
            </a:r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studied</a:t>
            </a:r>
            <a:r>
              <a:rPr lang="zh-CN" altLang="en-US" dirty="0"/>
              <a:t> </a:t>
            </a:r>
            <a:r>
              <a:rPr lang="en-US" altLang="zh-CN" b="1" dirty="0">
                <a:solidFill>
                  <a:srgbClr val="0070C0"/>
                </a:solidFill>
              </a:rPr>
              <a:t>261</a:t>
            </a:r>
            <a:r>
              <a:rPr lang="zh-CN" altLang="en-US" b="1" dirty="0">
                <a:solidFill>
                  <a:srgbClr val="0070C0"/>
                </a:solidFill>
              </a:rPr>
              <a:t> </a:t>
            </a:r>
            <a:r>
              <a:rPr lang="en-US" altLang="zh-CN" b="1" dirty="0">
                <a:solidFill>
                  <a:srgbClr val="0070C0"/>
                </a:solidFill>
              </a:rPr>
              <a:t>good</a:t>
            </a:r>
            <a:r>
              <a:rPr lang="zh-CN" altLang="en-US" b="1" dirty="0">
                <a:solidFill>
                  <a:srgbClr val="0070C0"/>
                </a:solidFill>
              </a:rPr>
              <a:t> </a:t>
            </a:r>
            <a:r>
              <a:rPr lang="en-US" altLang="zh-CN" b="1" dirty="0">
                <a:solidFill>
                  <a:srgbClr val="0070C0"/>
                </a:solidFill>
              </a:rPr>
              <a:t>practices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b="1" dirty="0">
                <a:solidFill>
                  <a:srgbClr val="0070C0"/>
                </a:solidFill>
              </a:rPr>
              <a:t>six</a:t>
            </a:r>
            <a:r>
              <a:rPr lang="zh-CN" altLang="en-US" b="1" dirty="0">
                <a:solidFill>
                  <a:srgbClr val="0070C0"/>
                </a:solidFill>
              </a:rPr>
              <a:t> </a:t>
            </a:r>
            <a:r>
              <a:rPr lang="en-US" altLang="zh-CN" b="1" dirty="0">
                <a:solidFill>
                  <a:srgbClr val="0070C0"/>
                </a:solidFill>
              </a:rPr>
              <a:t>software</a:t>
            </a:r>
            <a:r>
              <a:rPr lang="zh-CN" altLang="en-US" b="1" dirty="0">
                <a:solidFill>
                  <a:srgbClr val="0070C0"/>
                </a:solidFill>
              </a:rPr>
              <a:t> </a:t>
            </a:r>
            <a:r>
              <a:rPr lang="en-US" altLang="zh-CN" b="1" dirty="0">
                <a:solidFill>
                  <a:srgbClr val="0070C0"/>
                </a:solidFill>
              </a:rPr>
              <a:t>manuals</a:t>
            </a:r>
            <a:r>
              <a:rPr lang="zh-CN" altLang="en-US" b="1" dirty="0">
                <a:solidFill>
                  <a:srgbClr val="0070C0"/>
                </a:solidFill>
              </a:rPr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prove</a:t>
            </a:r>
            <a:r>
              <a:rPr lang="zh-CN" altLang="en-US" b="1" dirty="0"/>
              <a:t> </a:t>
            </a:r>
            <a:r>
              <a:rPr lang="en-US" altLang="zh-CN" dirty="0"/>
              <a:t>usefulness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built</a:t>
            </a:r>
            <a:r>
              <a:rPr lang="zh-CN" altLang="en-US" dirty="0"/>
              <a:t> </a:t>
            </a:r>
            <a:r>
              <a:rPr lang="en-US" altLang="zh-CN" dirty="0" err="1"/>
              <a:t>PracExtractor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automatically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extract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manuals.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PracExtractor</a:t>
            </a:r>
            <a:r>
              <a:rPr lang="zh-CN" altLang="en-US" dirty="0"/>
              <a:t> </a:t>
            </a:r>
            <a:r>
              <a:rPr lang="en-US" altLang="zh-CN" dirty="0"/>
              <a:t>achieved</a:t>
            </a:r>
            <a:r>
              <a:rPr lang="zh-CN" altLang="en-US" dirty="0"/>
              <a:t> </a:t>
            </a:r>
            <a:r>
              <a:rPr lang="en-US" altLang="zh-CN" dirty="0"/>
              <a:t>reasonably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precision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recall.</a:t>
            </a:r>
            <a:r>
              <a:rPr lang="zh-CN" altLang="en-US" dirty="0"/>
              <a:t> 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PracExtractor</a:t>
            </a:r>
            <a:r>
              <a:rPr lang="en-US" altLang="zh-CN" dirty="0"/>
              <a:t> detected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47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real-world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configuration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errors</a:t>
            </a:r>
            <a:r>
              <a:rPr lang="en-US" altLang="zh-CN" dirty="0"/>
              <a:t>.</a:t>
            </a:r>
          </a:p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905E-70BD-8E43-AF42-92A29129819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923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this,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would</a:t>
            </a:r>
            <a:r>
              <a:rPr lang="zh-CN" altLang="en-US" dirty="0"/>
              <a:t> </a:t>
            </a:r>
            <a:r>
              <a:rPr lang="en-US" altLang="zh-CN" dirty="0"/>
              <a:t>like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conclude</a:t>
            </a:r>
            <a:r>
              <a:rPr lang="zh-CN" altLang="en-US" dirty="0"/>
              <a:t> </a:t>
            </a:r>
            <a:r>
              <a:rPr lang="en-US" altLang="zh-CN" dirty="0"/>
              <a:t>my</a:t>
            </a:r>
            <a:r>
              <a:rPr lang="zh-CN" altLang="en-US" dirty="0"/>
              <a:t> </a:t>
            </a:r>
            <a:r>
              <a:rPr lang="en-US" altLang="zh-CN" dirty="0"/>
              <a:t>talk.</a:t>
            </a:r>
          </a:p>
          <a:p>
            <a:r>
              <a:rPr lang="en-US" altLang="zh-CN" dirty="0"/>
              <a:t>Thank</a:t>
            </a:r>
            <a:r>
              <a:rPr lang="zh-CN" altLang="en-US" dirty="0"/>
              <a:t> </a:t>
            </a:r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listening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my</a:t>
            </a:r>
            <a:r>
              <a:rPr lang="zh-CN" altLang="en-US" dirty="0"/>
              <a:t> </a:t>
            </a:r>
            <a:r>
              <a:rPr lang="en-US" altLang="zh-CN" dirty="0"/>
              <a:t>talk.</a:t>
            </a:r>
            <a:r>
              <a:rPr lang="zh-CN" altLang="en-US" dirty="0"/>
              <a:t> </a:t>
            </a:r>
            <a:r>
              <a:rPr lang="en-US" altLang="zh-CN" dirty="0"/>
              <a:t>Please</a:t>
            </a:r>
            <a:r>
              <a:rPr lang="zh-CN" altLang="en-US" dirty="0"/>
              <a:t> </a:t>
            </a:r>
            <a:r>
              <a:rPr lang="en-US" altLang="zh-CN" dirty="0"/>
              <a:t>feel</a:t>
            </a:r>
            <a:r>
              <a:rPr lang="zh-CN" altLang="en-US" dirty="0"/>
              <a:t> </a:t>
            </a:r>
            <a:r>
              <a:rPr lang="en-US" altLang="zh-CN" dirty="0"/>
              <a:t>free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email</a:t>
            </a:r>
            <a:r>
              <a:rPr lang="zh-CN" altLang="en-US" dirty="0"/>
              <a:t> </a:t>
            </a:r>
            <a:r>
              <a:rPr lang="en-US" altLang="zh-CN" dirty="0"/>
              <a:t>me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any</a:t>
            </a:r>
            <a:r>
              <a:rPr lang="zh-CN" altLang="en-US" dirty="0"/>
              <a:t> </a:t>
            </a:r>
            <a:r>
              <a:rPr lang="en-US" altLang="zh-CN" dirty="0"/>
              <a:t>questions.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905E-70BD-8E43-AF42-92A29129819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12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thing,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particular,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become</a:t>
            </a:r>
            <a:r>
              <a:rPr lang="zh-CN" altLang="en-US" dirty="0"/>
              <a:t> </a:t>
            </a:r>
            <a:r>
              <a:rPr lang="en-US" altLang="zh-CN" dirty="0"/>
              <a:t>highly</a:t>
            </a:r>
            <a:r>
              <a:rPr lang="zh-CN" altLang="en-US" dirty="0"/>
              <a:t> </a:t>
            </a:r>
            <a:r>
              <a:rPr lang="en-US" altLang="zh-CN" dirty="0"/>
              <a:t>complex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configuration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center</a:t>
            </a:r>
            <a:r>
              <a:rPr lang="zh-CN" altLang="en-US" dirty="0"/>
              <a:t> </a:t>
            </a:r>
            <a:r>
              <a:rPr lang="en-US" altLang="zh-CN" dirty="0"/>
              <a:t>systems.</a:t>
            </a:r>
          </a:p>
          <a:p>
            <a:r>
              <a:rPr lang="en-US" altLang="zh-CN" dirty="0"/>
              <a:t>Let’s</a:t>
            </a:r>
            <a:r>
              <a:rPr lang="zh-CN" altLang="en-US" dirty="0"/>
              <a:t> </a:t>
            </a:r>
            <a:r>
              <a:rPr lang="en-US" altLang="zh-CN" dirty="0"/>
              <a:t>take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look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common</a:t>
            </a:r>
            <a:r>
              <a:rPr lang="zh-CN" altLang="en-US" dirty="0"/>
              <a:t> </a:t>
            </a:r>
            <a:r>
              <a:rPr lang="en-US" altLang="zh-CN" dirty="0"/>
              <a:t>software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runs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datacenter,</a:t>
            </a:r>
            <a:r>
              <a:rPr lang="zh-CN" altLang="en-US" dirty="0"/>
              <a:t> </a:t>
            </a:r>
            <a:r>
              <a:rPr lang="en-US" altLang="zh-CN" dirty="0"/>
              <a:t>like</a:t>
            </a:r>
            <a:r>
              <a:rPr lang="zh-CN" altLang="en-US" dirty="0"/>
              <a:t> </a:t>
            </a:r>
            <a:r>
              <a:rPr lang="en-US" altLang="zh-CN" dirty="0"/>
              <a:t>Hadoop,</a:t>
            </a:r>
            <a:r>
              <a:rPr lang="zh-CN" altLang="en-US" dirty="0"/>
              <a:t> </a:t>
            </a:r>
            <a:r>
              <a:rPr lang="en-US" altLang="zh-CN" dirty="0" err="1"/>
              <a:t>mysql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apache,</a:t>
            </a:r>
            <a:r>
              <a:rPr lang="zh-CN" altLang="en-US" dirty="0"/>
              <a:t> </a:t>
            </a:r>
            <a:r>
              <a:rPr lang="en-US" altLang="zh-CN" dirty="0"/>
              <a:t>etc.</a:t>
            </a:r>
          </a:p>
          <a:p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hundreds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thousands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parameters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configured.</a:t>
            </a:r>
          </a:p>
          <a:p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makes</a:t>
            </a:r>
            <a:r>
              <a:rPr lang="zh-CN" altLang="en-US" dirty="0"/>
              <a:t> </a:t>
            </a:r>
            <a:r>
              <a:rPr lang="en-US" altLang="zh-CN" dirty="0"/>
              <a:t>things</a:t>
            </a:r>
            <a:r>
              <a:rPr lang="zh-CN" altLang="en-US" dirty="0"/>
              <a:t> </a:t>
            </a:r>
            <a:r>
              <a:rPr lang="en-US" altLang="zh-CN" dirty="0"/>
              <a:t>worse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these</a:t>
            </a:r>
            <a:r>
              <a:rPr lang="zh-CN" altLang="en-US" dirty="0"/>
              <a:t> </a:t>
            </a:r>
            <a:r>
              <a:rPr lang="en-US" altLang="zh-CN" dirty="0"/>
              <a:t>parameters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correlated.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905E-70BD-8E43-AF42-92A2912981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93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tackle</a:t>
            </a:r>
            <a:r>
              <a:rPr lang="zh-CN" altLang="en-US" dirty="0"/>
              <a:t> </a:t>
            </a:r>
            <a:r>
              <a:rPr lang="en-US" altLang="zh-CN" dirty="0"/>
              <a:t>configuration</a:t>
            </a:r>
            <a:r>
              <a:rPr lang="zh-CN" altLang="en-US" dirty="0"/>
              <a:t> </a:t>
            </a:r>
            <a:r>
              <a:rPr lang="en-US" altLang="zh-CN" dirty="0"/>
              <a:t>complexity,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currently</a:t>
            </a:r>
            <a:r>
              <a:rPr lang="zh-CN" altLang="en-US" dirty="0"/>
              <a:t> </a:t>
            </a:r>
            <a:r>
              <a:rPr lang="en-US" altLang="zh-CN" dirty="0"/>
              <a:t>most</a:t>
            </a:r>
            <a:r>
              <a:rPr lang="zh-CN" altLang="en-US" dirty="0"/>
              <a:t> </a:t>
            </a:r>
            <a:r>
              <a:rPr lang="en-US" altLang="zh-CN" dirty="0"/>
              <a:t>software</a:t>
            </a:r>
            <a:r>
              <a:rPr lang="zh-CN" altLang="en-US" dirty="0"/>
              <a:t> </a:t>
            </a:r>
            <a:r>
              <a:rPr lang="en-US" altLang="zh-CN" dirty="0"/>
              <a:t>release</a:t>
            </a:r>
            <a:r>
              <a:rPr lang="zh-CN" altLang="en-US" dirty="0"/>
              <a:t> </a:t>
            </a:r>
            <a:r>
              <a:rPr lang="en-US" altLang="zh-CN" dirty="0"/>
              <a:t>large</a:t>
            </a:r>
            <a:r>
              <a:rPr lang="zh-CN" altLang="en-US" dirty="0"/>
              <a:t> </a:t>
            </a:r>
            <a:r>
              <a:rPr lang="en-US" altLang="zh-CN" dirty="0"/>
              <a:t>manuals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assist</a:t>
            </a:r>
            <a:r>
              <a:rPr lang="zh-CN" altLang="en-US" dirty="0"/>
              <a:t> </a:t>
            </a:r>
            <a:r>
              <a:rPr lang="en-US" altLang="zh-CN" dirty="0"/>
              <a:t>sysadmins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configurations.</a:t>
            </a:r>
          </a:p>
          <a:p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these</a:t>
            </a:r>
            <a:r>
              <a:rPr lang="zh-CN" altLang="en-US" dirty="0"/>
              <a:t> </a:t>
            </a:r>
            <a:r>
              <a:rPr lang="en-US" altLang="zh-CN" dirty="0"/>
              <a:t>manuals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hundreds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thousands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pages.</a:t>
            </a:r>
          </a:p>
          <a:p>
            <a:endParaRPr lang="en-US" altLang="zh-CN" dirty="0"/>
          </a:p>
          <a:p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pages,</a:t>
            </a:r>
            <a:r>
              <a:rPr lang="zh-CN" altLang="en-US" dirty="0"/>
              <a:t> </a:t>
            </a:r>
            <a:r>
              <a:rPr lang="en-US" altLang="zh-CN" dirty="0"/>
              <a:t>manuals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too</a:t>
            </a:r>
            <a:r>
              <a:rPr lang="zh-CN" altLang="en-US" dirty="0"/>
              <a:t> </a:t>
            </a:r>
            <a:r>
              <a:rPr lang="en-US" altLang="zh-CN" dirty="0"/>
              <a:t>long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humans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read.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also,</a:t>
            </a:r>
            <a:r>
              <a:rPr lang="zh-CN" altLang="en-US" dirty="0"/>
              <a:t> </a:t>
            </a:r>
            <a:r>
              <a:rPr lang="en-US" altLang="zh-CN" dirty="0"/>
              <a:t>manuals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hard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navigate.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usually</a:t>
            </a:r>
            <a:r>
              <a:rPr lang="zh-CN" altLang="en-US" dirty="0"/>
              <a:t> </a:t>
            </a:r>
            <a:r>
              <a:rPr lang="en-US" altLang="zh-CN" dirty="0"/>
              <a:t>organized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parameters.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don’t</a:t>
            </a:r>
            <a:r>
              <a:rPr lang="zh-CN" altLang="en-US" dirty="0"/>
              <a:t> </a:t>
            </a:r>
            <a:r>
              <a:rPr lang="en-US" altLang="zh-CN" dirty="0"/>
              <a:t>know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parameter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change,</a:t>
            </a:r>
            <a:r>
              <a:rPr lang="zh-CN" altLang="en-US" dirty="0"/>
              <a:t> </a:t>
            </a:r>
            <a:r>
              <a:rPr lang="en-US" altLang="zh-CN" dirty="0"/>
              <a:t>it’s</a:t>
            </a:r>
            <a:r>
              <a:rPr lang="zh-CN" altLang="en-US" dirty="0"/>
              <a:t> </a:t>
            </a:r>
            <a:r>
              <a:rPr lang="en-US" altLang="zh-CN" dirty="0"/>
              <a:t>hard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find</a:t>
            </a:r>
            <a:r>
              <a:rPr lang="zh-CN" altLang="en-US" dirty="0"/>
              <a:t> </a:t>
            </a:r>
            <a:r>
              <a:rPr lang="en-US" altLang="zh-CN" dirty="0"/>
              <a:t>related</a:t>
            </a:r>
            <a:r>
              <a:rPr lang="zh-CN" altLang="en-US" dirty="0"/>
              <a:t> </a:t>
            </a:r>
            <a:r>
              <a:rPr lang="en-US" altLang="zh-CN" dirty="0"/>
              <a:t>content.</a:t>
            </a:r>
          </a:p>
          <a:p>
            <a:endParaRPr lang="en-US" altLang="zh-CN" dirty="0"/>
          </a:p>
          <a:p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result,</a:t>
            </a:r>
            <a:r>
              <a:rPr lang="zh-CN" altLang="en-US" dirty="0"/>
              <a:t> </a:t>
            </a:r>
            <a:r>
              <a:rPr lang="en-US" altLang="zh-CN" dirty="0" err="1"/>
              <a:t>sysadims</a:t>
            </a:r>
            <a:r>
              <a:rPr lang="zh-CN" altLang="en-US" dirty="0"/>
              <a:t> </a:t>
            </a:r>
            <a:r>
              <a:rPr lang="en-US" altLang="zh-CN" dirty="0"/>
              <a:t>usually</a:t>
            </a:r>
            <a:r>
              <a:rPr lang="zh-CN" altLang="en-US" dirty="0"/>
              <a:t> </a:t>
            </a:r>
            <a:r>
              <a:rPr lang="en-US" altLang="zh-CN" dirty="0"/>
              <a:t>turn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online</a:t>
            </a:r>
            <a:r>
              <a:rPr lang="zh-CN" altLang="en-US" dirty="0"/>
              <a:t> </a:t>
            </a:r>
            <a:r>
              <a:rPr lang="en-US" altLang="zh-CN" dirty="0"/>
              <a:t>forums</a:t>
            </a:r>
            <a:r>
              <a:rPr lang="zh-CN" altLang="en-US" dirty="0"/>
              <a:t> </a:t>
            </a:r>
            <a:r>
              <a:rPr lang="en-US" altLang="zh-CN" dirty="0"/>
              <a:t>like</a:t>
            </a:r>
            <a:r>
              <a:rPr lang="zh-CN" altLang="en-US" dirty="0"/>
              <a:t> </a:t>
            </a:r>
            <a:r>
              <a:rPr lang="en-US" altLang="zh-CN" dirty="0"/>
              <a:t>stack</a:t>
            </a:r>
            <a:r>
              <a:rPr lang="zh-CN" altLang="en-US" dirty="0"/>
              <a:t> </a:t>
            </a:r>
            <a:r>
              <a:rPr lang="en-US" altLang="zh-CN" dirty="0"/>
              <a:t>overflow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resolve</a:t>
            </a:r>
            <a:r>
              <a:rPr lang="zh-CN" altLang="en-US" dirty="0"/>
              <a:t> </a:t>
            </a:r>
            <a:r>
              <a:rPr lang="en-US" altLang="zh-CN" dirty="0"/>
              <a:t>their</a:t>
            </a:r>
            <a:r>
              <a:rPr lang="zh-CN" altLang="en-US" dirty="0"/>
              <a:t> </a:t>
            </a:r>
            <a:r>
              <a:rPr lang="en-US" altLang="zh-CN" dirty="0"/>
              <a:t>issues.</a:t>
            </a:r>
          </a:p>
          <a:p>
            <a:r>
              <a:rPr lang="en-US" altLang="zh-CN" dirty="0"/>
              <a:t>Online</a:t>
            </a:r>
            <a:r>
              <a:rPr lang="zh-CN" altLang="en-US" dirty="0"/>
              <a:t> </a:t>
            </a:r>
            <a:r>
              <a:rPr lang="en-US" altLang="zh-CN" dirty="0"/>
              <a:t>forums</a:t>
            </a:r>
            <a:r>
              <a:rPr lang="zh-CN" altLang="en-US" dirty="0"/>
              <a:t> </a:t>
            </a:r>
            <a:r>
              <a:rPr lang="en-US" altLang="zh-CN" dirty="0"/>
              <a:t>may</a:t>
            </a:r>
            <a:r>
              <a:rPr lang="zh-CN" altLang="en-US" dirty="0"/>
              <a:t> </a:t>
            </a:r>
            <a:r>
              <a:rPr lang="en-US" altLang="zh-CN" dirty="0"/>
              <a:t>provide</a:t>
            </a:r>
            <a:r>
              <a:rPr lang="zh-CN" altLang="en-US" dirty="0"/>
              <a:t> </a:t>
            </a:r>
            <a:r>
              <a:rPr lang="en-US" altLang="zh-CN" dirty="0"/>
              <a:t>unreliable</a:t>
            </a:r>
            <a:r>
              <a:rPr lang="zh-CN" altLang="en-US" dirty="0"/>
              <a:t> </a:t>
            </a:r>
            <a:r>
              <a:rPr lang="en-US" altLang="zh-CN" dirty="0"/>
              <a:t>answer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may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partially</a:t>
            </a:r>
            <a:r>
              <a:rPr lang="zh-CN" altLang="en-US" dirty="0"/>
              <a:t> </a:t>
            </a:r>
            <a:r>
              <a:rPr lang="en-US" altLang="zh-CN" dirty="0"/>
              <a:t>correct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correct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certain</a:t>
            </a:r>
            <a:r>
              <a:rPr lang="zh-CN" altLang="en-US" dirty="0"/>
              <a:t> </a:t>
            </a:r>
            <a:r>
              <a:rPr lang="en-US" altLang="zh-CN" dirty="0"/>
              <a:t>condition.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905E-70BD-8E43-AF42-92A2912981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464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Based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this,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work</a:t>
            </a:r>
            <a:r>
              <a:rPr lang="zh-CN" altLang="en-US" dirty="0"/>
              <a:t> </a:t>
            </a:r>
            <a:r>
              <a:rPr lang="en-US" altLang="zh-CN" dirty="0"/>
              <a:t>try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study</a:t>
            </a:r>
            <a:r>
              <a:rPr lang="zh-CN" altLang="en-US" dirty="0"/>
              <a:t> </a:t>
            </a:r>
            <a:r>
              <a:rPr lang="en-US" altLang="zh-CN" dirty="0"/>
              <a:t>software</a:t>
            </a:r>
            <a:r>
              <a:rPr lang="zh-CN" altLang="en-US" dirty="0"/>
              <a:t> </a:t>
            </a:r>
            <a:r>
              <a:rPr lang="en-US" altLang="zh-CN" dirty="0"/>
              <a:t>manuals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see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any</a:t>
            </a:r>
            <a:r>
              <a:rPr lang="zh-CN" altLang="en-US" dirty="0"/>
              <a:t> </a:t>
            </a:r>
            <a:r>
              <a:rPr lang="en-US" altLang="zh-CN" dirty="0"/>
              <a:t>useful</a:t>
            </a:r>
            <a:r>
              <a:rPr lang="zh-CN" altLang="en-US" dirty="0"/>
              <a:t> </a:t>
            </a:r>
            <a:r>
              <a:rPr lang="en-US" altLang="zh-CN" dirty="0"/>
              <a:t>information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automatically</a:t>
            </a:r>
            <a:r>
              <a:rPr lang="zh-CN" altLang="en-US" dirty="0"/>
              <a:t> </a:t>
            </a:r>
            <a:r>
              <a:rPr lang="en-US" altLang="zh-CN" dirty="0"/>
              <a:t>extract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manuals</a:t>
            </a:r>
            <a:r>
              <a:rPr lang="zh-CN" altLang="en-US" dirty="0"/>
              <a:t> </a:t>
            </a:r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build</a:t>
            </a:r>
            <a:r>
              <a:rPr lang="zh-CN" altLang="en-US" dirty="0"/>
              <a:t> </a:t>
            </a:r>
            <a:r>
              <a:rPr lang="en-US" altLang="zh-CN" dirty="0"/>
              <a:t>automatic</a:t>
            </a:r>
            <a:r>
              <a:rPr lang="zh-CN" altLang="en-US" dirty="0"/>
              <a:t> </a:t>
            </a:r>
            <a:r>
              <a:rPr lang="en-US" altLang="zh-CN" dirty="0"/>
              <a:t>tools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help</a:t>
            </a:r>
            <a:r>
              <a:rPr lang="zh-CN" altLang="en-US" dirty="0"/>
              <a:t> </a:t>
            </a:r>
            <a:r>
              <a:rPr lang="en-US" altLang="zh-CN" dirty="0"/>
              <a:t>sysadmins</a:t>
            </a:r>
            <a:r>
              <a:rPr lang="zh-CN" altLang="en-US" dirty="0"/>
              <a:t> </a:t>
            </a:r>
            <a:r>
              <a:rPr lang="en-US" altLang="zh-CN" dirty="0"/>
              <a:t>check</a:t>
            </a:r>
            <a:r>
              <a:rPr lang="zh-CN" altLang="en-US" dirty="0"/>
              <a:t> </a:t>
            </a:r>
            <a:r>
              <a:rPr lang="en-US" altLang="zh-CN" dirty="0"/>
              <a:t>their</a:t>
            </a:r>
            <a:r>
              <a:rPr lang="zh-CN" altLang="en-US" dirty="0"/>
              <a:t> </a:t>
            </a:r>
            <a:r>
              <a:rPr lang="en-US" altLang="zh-CN" dirty="0"/>
              <a:t>configurations.</a:t>
            </a:r>
          </a:p>
          <a:p>
            <a:endParaRPr lang="en-US" dirty="0"/>
          </a:p>
          <a:p>
            <a:r>
              <a:rPr lang="en-US" altLang="zh-CN" dirty="0"/>
              <a:t>Yes,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found</a:t>
            </a:r>
            <a:r>
              <a:rPr lang="zh-CN" altLang="en-US" dirty="0"/>
              <a:t> </a:t>
            </a:r>
            <a:r>
              <a:rPr lang="en-US" altLang="zh-CN" dirty="0"/>
              <a:t>something</a:t>
            </a:r>
            <a:r>
              <a:rPr lang="zh-CN" altLang="en-US" dirty="0"/>
              <a:t> </a:t>
            </a:r>
            <a:r>
              <a:rPr lang="en-US" altLang="zh-CN" dirty="0"/>
              <a:t>promising</a:t>
            </a:r>
            <a:r>
              <a:rPr lang="zh-CN" altLang="en-US" dirty="0"/>
              <a:t> </a:t>
            </a:r>
            <a:r>
              <a:rPr lang="en-US" altLang="zh-CN" dirty="0"/>
              <a:t>called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practices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helpful.</a:t>
            </a:r>
          </a:p>
          <a:p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practices</a:t>
            </a:r>
            <a:r>
              <a:rPr lang="zh-CN" altLang="en-US" dirty="0"/>
              <a:t> </a:t>
            </a:r>
            <a:r>
              <a:rPr lang="en-US" altLang="zh-CN" dirty="0"/>
              <a:t>describe</a:t>
            </a:r>
            <a:r>
              <a:rPr lang="zh-CN" altLang="en-US" dirty="0"/>
              <a:t> </a:t>
            </a:r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set</a:t>
            </a:r>
            <a:r>
              <a:rPr lang="zh-CN" altLang="en-US" dirty="0"/>
              <a:t> </a:t>
            </a:r>
            <a:r>
              <a:rPr lang="en-US" altLang="zh-CN" dirty="0"/>
              <a:t>parameters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way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usage</a:t>
            </a:r>
            <a:r>
              <a:rPr lang="zh-CN" altLang="en-US" dirty="0"/>
              <a:t> </a:t>
            </a:r>
            <a:r>
              <a:rPr lang="en-US" altLang="zh-CN" dirty="0"/>
              <a:t>experiences.</a:t>
            </a:r>
          </a:p>
          <a:p>
            <a:endParaRPr lang="en-US" dirty="0"/>
          </a:p>
          <a:p>
            <a:r>
              <a:rPr lang="en-US" altLang="zh-CN" dirty="0"/>
              <a:t>Here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software</a:t>
            </a:r>
            <a:r>
              <a:rPr lang="zh-CN" altLang="en-US" dirty="0"/>
              <a:t> </a:t>
            </a:r>
            <a:r>
              <a:rPr lang="en-US" altLang="zh-CN" dirty="0"/>
              <a:t>manuals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various</a:t>
            </a:r>
            <a:r>
              <a:rPr lang="zh-CN" altLang="en-US" dirty="0"/>
              <a:t> </a:t>
            </a:r>
            <a:r>
              <a:rPr lang="en-US" altLang="zh-CN" dirty="0"/>
              <a:t>parameters.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example,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second</a:t>
            </a:r>
            <a:r>
              <a:rPr lang="zh-CN" altLang="en-US" dirty="0"/>
              <a:t> </a:t>
            </a:r>
            <a:r>
              <a:rPr lang="en-US" altLang="zh-CN" dirty="0"/>
              <a:t>row</a:t>
            </a:r>
            <a:r>
              <a:rPr lang="zh-CN" altLang="en-US" dirty="0"/>
              <a:t> </a:t>
            </a:r>
            <a:r>
              <a:rPr lang="en-US" altLang="zh-CN" dirty="0"/>
              <a:t>describes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Httpd,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recommended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set</a:t>
            </a:r>
            <a:r>
              <a:rPr lang="zh-CN" altLang="en-US" dirty="0"/>
              <a:t> </a:t>
            </a:r>
            <a:r>
              <a:rPr lang="en-US" sz="1200" b="0" i="0" kern="120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ExtendedStatus</a:t>
            </a:r>
            <a:r>
              <a:rPr lang="en-US" sz="1200" b="0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off</a:t>
            </a:r>
            <a:r>
              <a:rPr lang="zh-CN" altLang="en-US" sz="1200" b="0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zh-CN" altLang="en-US" sz="1200" b="0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highest</a:t>
            </a:r>
            <a:r>
              <a:rPr lang="zh-CN" altLang="en-US" sz="1200" b="0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performance</a:t>
            </a:r>
            <a:r>
              <a:rPr lang="en-US" altLang="zh-CN" sz="12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effectLst/>
              </a:rPr>
              <a:t>Breaking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these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good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practices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can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cause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various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outcomes,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including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performance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downgrade,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security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vulnerability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and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reliability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issue.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905E-70BD-8E43-AF42-92A2912981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08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further</a:t>
            </a:r>
            <a:r>
              <a:rPr lang="zh-CN" altLang="en-US" dirty="0"/>
              <a:t> </a:t>
            </a:r>
            <a:r>
              <a:rPr lang="en-US" altLang="zh-CN" dirty="0"/>
              <a:t>validate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worthwhile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extract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manuals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build</a:t>
            </a:r>
            <a:r>
              <a:rPr lang="zh-CN" altLang="en-US" dirty="0"/>
              <a:t> </a:t>
            </a:r>
            <a:r>
              <a:rPr lang="en-US" altLang="zh-CN" dirty="0"/>
              <a:t>checkers,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further</a:t>
            </a:r>
            <a:r>
              <a:rPr lang="zh-CN" altLang="en-US" dirty="0"/>
              <a:t> </a:t>
            </a:r>
            <a:r>
              <a:rPr lang="en-US" altLang="zh-CN" dirty="0"/>
              <a:t>studied</a:t>
            </a:r>
            <a:r>
              <a:rPr lang="zh-CN" altLang="en-US" dirty="0"/>
              <a:t> </a:t>
            </a:r>
            <a:r>
              <a:rPr lang="en-US" altLang="zh-CN" dirty="0"/>
              <a:t>three</a:t>
            </a:r>
            <a:r>
              <a:rPr lang="zh-CN" altLang="en-US" dirty="0"/>
              <a:t> </a:t>
            </a:r>
            <a:r>
              <a:rPr lang="en-US" altLang="zh-CN" dirty="0"/>
              <a:t>questions:</a:t>
            </a:r>
          </a:p>
          <a:p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First,</a:t>
            </a:r>
            <a:r>
              <a:rPr lang="zh-CN" altLang="en-US" dirty="0"/>
              <a:t> </a:t>
            </a:r>
            <a:r>
              <a:rPr lang="en-US" altLang="zh-CN" sz="1200" dirty="0"/>
              <a:t>Are</a:t>
            </a:r>
            <a:r>
              <a:rPr lang="zh-CN" altLang="en-US" sz="1200" dirty="0"/>
              <a:t> </a:t>
            </a:r>
            <a:r>
              <a:rPr lang="en-US" altLang="zh-CN" sz="1200" dirty="0"/>
              <a:t>good</a:t>
            </a:r>
            <a:r>
              <a:rPr lang="zh-CN" altLang="en-US" sz="1200" dirty="0"/>
              <a:t> </a:t>
            </a:r>
            <a:r>
              <a:rPr lang="en-US" altLang="zh-CN" sz="1200" dirty="0"/>
              <a:t>practices</a:t>
            </a:r>
            <a:r>
              <a:rPr lang="zh-CN" altLang="en-US" sz="1200" dirty="0"/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specific</a:t>
            </a:r>
            <a:r>
              <a:rPr lang="zh-CN" altLang="en-US" sz="1200" dirty="0"/>
              <a:t> </a:t>
            </a:r>
            <a:r>
              <a:rPr lang="en-US" altLang="zh-CN" sz="1200" dirty="0"/>
              <a:t>or</a:t>
            </a:r>
            <a:r>
              <a:rPr lang="zh-CN" altLang="en-US" sz="1200" dirty="0"/>
              <a:t> </a:t>
            </a:r>
            <a:r>
              <a:rPr lang="en-US" altLang="zh-CN" sz="1200" dirty="0">
                <a:solidFill>
                  <a:schemeClr val="accent2"/>
                </a:solidFill>
              </a:rPr>
              <a:t>general?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solidFill>
                  <a:schemeClr val="accent2"/>
                </a:solidFill>
              </a:rPr>
              <a:t>If</a:t>
            </a:r>
            <a:r>
              <a:rPr lang="zh-CN" altLang="en-US" sz="1200" dirty="0">
                <a:solidFill>
                  <a:schemeClr val="accent2"/>
                </a:solidFill>
              </a:rPr>
              <a:t> </a:t>
            </a:r>
            <a:r>
              <a:rPr lang="en-US" altLang="zh-CN" sz="1200" dirty="0"/>
              <a:t>good</a:t>
            </a:r>
            <a:r>
              <a:rPr lang="zh-CN" altLang="en-US" sz="1200" dirty="0"/>
              <a:t> </a:t>
            </a:r>
            <a:r>
              <a:rPr lang="en-US" altLang="zh-CN" sz="1200" dirty="0"/>
              <a:t>practices</a:t>
            </a:r>
            <a:r>
              <a:rPr lang="zh-CN" altLang="en-US" sz="1200" dirty="0"/>
              <a:t> </a:t>
            </a:r>
            <a:r>
              <a:rPr lang="en-US" altLang="zh-CN" sz="1200" dirty="0"/>
              <a:t>are</a:t>
            </a:r>
            <a:r>
              <a:rPr lang="zh-CN" altLang="en-US" sz="1200" dirty="0"/>
              <a:t> </a:t>
            </a:r>
            <a:r>
              <a:rPr lang="en-US" altLang="zh-CN" sz="1200" dirty="0"/>
              <a:t>general</a:t>
            </a:r>
            <a:r>
              <a:rPr lang="zh-CN" altLang="en-US" sz="1200" dirty="0"/>
              <a:t> </a:t>
            </a:r>
            <a:r>
              <a:rPr lang="en-US" altLang="zh-CN" sz="1200" dirty="0"/>
              <a:t>like</a:t>
            </a:r>
            <a:r>
              <a:rPr lang="zh-CN" altLang="en-US" sz="1200" dirty="0"/>
              <a:t> </a:t>
            </a:r>
            <a:r>
              <a:rPr lang="en-US" altLang="zh-CN" sz="1200" dirty="0"/>
              <a:t>“set</a:t>
            </a:r>
            <a:r>
              <a:rPr lang="zh-CN" altLang="en-US" sz="1200" dirty="0"/>
              <a:t> </a:t>
            </a:r>
            <a:r>
              <a:rPr lang="en-US" altLang="zh-CN" sz="1200" dirty="0"/>
              <a:t>to</a:t>
            </a:r>
            <a:r>
              <a:rPr lang="zh-CN" altLang="en-US" sz="1200" dirty="0"/>
              <a:t> </a:t>
            </a:r>
            <a:r>
              <a:rPr lang="en-US" altLang="zh-CN" sz="1200" dirty="0"/>
              <a:t>a</a:t>
            </a:r>
            <a:r>
              <a:rPr lang="zh-CN" altLang="en-US" sz="1200" dirty="0"/>
              <a:t> </a:t>
            </a:r>
            <a:r>
              <a:rPr lang="en-US" altLang="zh-CN" sz="1200" dirty="0"/>
              <a:t>large</a:t>
            </a:r>
            <a:r>
              <a:rPr lang="zh-CN" altLang="en-US" sz="1200" dirty="0"/>
              <a:t> </a:t>
            </a:r>
            <a:r>
              <a:rPr lang="en-US" altLang="zh-CN" sz="1200" dirty="0"/>
              <a:t>value”,</a:t>
            </a:r>
            <a:r>
              <a:rPr lang="zh-CN" altLang="en-US" sz="1200" dirty="0"/>
              <a:t> </a:t>
            </a:r>
            <a:r>
              <a:rPr lang="en-US" altLang="zh-CN" sz="1200" dirty="0"/>
              <a:t>they</a:t>
            </a:r>
            <a:r>
              <a:rPr lang="zh-CN" altLang="en-US" sz="1200" dirty="0"/>
              <a:t> </a:t>
            </a:r>
            <a:r>
              <a:rPr lang="en-US" altLang="zh-CN" sz="1200" dirty="0"/>
              <a:t>are</a:t>
            </a:r>
            <a:r>
              <a:rPr lang="zh-CN" altLang="en-US" sz="1200" dirty="0"/>
              <a:t> </a:t>
            </a:r>
            <a:r>
              <a:rPr lang="en-US" altLang="zh-CN" sz="1200" dirty="0"/>
              <a:t>not</a:t>
            </a:r>
            <a:r>
              <a:rPr lang="zh-CN" altLang="en-US" sz="1200" dirty="0"/>
              <a:t> </a:t>
            </a:r>
            <a:r>
              <a:rPr lang="en-US" altLang="zh-CN" sz="1200" dirty="0"/>
              <a:t>helpful.</a:t>
            </a:r>
          </a:p>
          <a:p>
            <a:endParaRPr lang="en-US" dirty="0"/>
          </a:p>
          <a:p>
            <a:r>
              <a:rPr lang="en-US" altLang="zh-CN" dirty="0"/>
              <a:t>Second,</a:t>
            </a:r>
            <a:r>
              <a:rPr lang="zh-CN" altLang="en-US" dirty="0"/>
              <a:t> </a:t>
            </a:r>
            <a:r>
              <a:rPr lang="en-US" altLang="zh-CN" sz="2000" dirty="0"/>
              <a:t>Are</a:t>
            </a:r>
            <a:r>
              <a:rPr lang="zh-CN" altLang="en-US" sz="2000" dirty="0"/>
              <a:t> </a:t>
            </a:r>
            <a:r>
              <a:rPr lang="en-US" altLang="zh-CN" sz="2000" dirty="0"/>
              <a:t>good</a:t>
            </a:r>
            <a:r>
              <a:rPr lang="zh-CN" altLang="en-US" sz="2000" dirty="0"/>
              <a:t> </a:t>
            </a:r>
            <a:r>
              <a:rPr lang="en-US" altLang="zh-CN" sz="2000" dirty="0"/>
              <a:t>practices</a:t>
            </a:r>
            <a:r>
              <a:rPr lang="zh-CN" altLang="en-US" sz="2000" dirty="0"/>
              <a:t> </a:t>
            </a:r>
            <a:r>
              <a:rPr lang="en-US" altLang="zh-CN" sz="2000" dirty="0"/>
              <a:t>already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chemeClr val="accent2"/>
                </a:solidFill>
              </a:rPr>
              <a:t>checked</a:t>
            </a:r>
            <a:r>
              <a:rPr lang="zh-CN" altLang="en-US" sz="2000" dirty="0">
                <a:solidFill>
                  <a:schemeClr val="accent2"/>
                </a:solidFill>
              </a:rPr>
              <a:t> </a:t>
            </a:r>
            <a:r>
              <a:rPr lang="en-US" altLang="zh-CN" sz="2000" dirty="0">
                <a:solidFill>
                  <a:schemeClr val="accent2"/>
                </a:solidFill>
              </a:rPr>
              <a:t>in</a:t>
            </a:r>
            <a:r>
              <a:rPr lang="zh-CN" altLang="en-US" sz="2000" dirty="0">
                <a:solidFill>
                  <a:schemeClr val="accent2"/>
                </a:solidFill>
              </a:rPr>
              <a:t> </a:t>
            </a:r>
            <a:r>
              <a:rPr lang="en-US" altLang="zh-CN" sz="2000" dirty="0">
                <a:solidFill>
                  <a:schemeClr val="accent2"/>
                </a:solidFill>
              </a:rPr>
              <a:t>source</a:t>
            </a:r>
            <a:r>
              <a:rPr lang="zh-CN" altLang="en-US" sz="2000" dirty="0">
                <a:solidFill>
                  <a:schemeClr val="accent2"/>
                </a:solidFill>
              </a:rPr>
              <a:t> </a:t>
            </a:r>
            <a:r>
              <a:rPr lang="en-US" altLang="zh-CN" sz="2000" dirty="0">
                <a:solidFill>
                  <a:schemeClr val="accent2"/>
                </a:solidFill>
              </a:rPr>
              <a:t>code</a:t>
            </a:r>
            <a:r>
              <a:rPr lang="en-US" altLang="zh-CN" sz="2000" dirty="0"/>
              <a:t>?</a:t>
            </a:r>
          </a:p>
          <a:p>
            <a:r>
              <a:rPr lang="en-US" altLang="zh-CN" sz="2000" dirty="0"/>
              <a:t>If</a:t>
            </a:r>
            <a:r>
              <a:rPr lang="zh-CN" altLang="en-US" sz="2000" dirty="0"/>
              <a:t> </a:t>
            </a:r>
            <a:r>
              <a:rPr lang="en-US" altLang="zh-CN" sz="2000" dirty="0"/>
              <a:t>they</a:t>
            </a:r>
            <a:r>
              <a:rPr lang="zh-CN" altLang="en-US" sz="2000" dirty="0"/>
              <a:t> </a:t>
            </a:r>
            <a:r>
              <a:rPr lang="en-US" altLang="zh-CN" sz="2000" dirty="0"/>
              <a:t>are,</a:t>
            </a:r>
            <a:r>
              <a:rPr lang="zh-CN" altLang="en-US" sz="2000" dirty="0"/>
              <a:t> </a:t>
            </a:r>
            <a:r>
              <a:rPr lang="en-US" altLang="zh-CN" sz="2000" dirty="0"/>
              <a:t>that</a:t>
            </a:r>
            <a:r>
              <a:rPr lang="zh-CN" altLang="en-US" sz="2000" dirty="0"/>
              <a:t> </a:t>
            </a:r>
            <a:r>
              <a:rPr lang="en-US" altLang="zh-CN" sz="2000" dirty="0"/>
              <a:t>means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software</a:t>
            </a:r>
            <a:r>
              <a:rPr lang="zh-CN" altLang="en-US" sz="2000" dirty="0"/>
              <a:t> </a:t>
            </a:r>
            <a:r>
              <a:rPr lang="en-US" altLang="zh-CN" sz="2000" dirty="0"/>
              <a:t>will</a:t>
            </a:r>
            <a:r>
              <a:rPr lang="zh-CN" altLang="en-US" sz="2000" dirty="0"/>
              <a:t> </a:t>
            </a:r>
            <a:r>
              <a:rPr lang="en-US" altLang="zh-CN" sz="2000" dirty="0" err="1"/>
              <a:t>probaby</a:t>
            </a:r>
            <a:r>
              <a:rPr lang="zh-CN" altLang="en-US" sz="2000" dirty="0"/>
              <a:t> </a:t>
            </a:r>
            <a:r>
              <a:rPr lang="en-US" altLang="zh-CN" sz="2000" dirty="0"/>
              <a:t>give</a:t>
            </a:r>
            <a:r>
              <a:rPr lang="zh-CN" altLang="en-US" sz="2000" dirty="0"/>
              <a:t> </a:t>
            </a:r>
            <a:r>
              <a:rPr lang="en-US" altLang="zh-CN" sz="2000" dirty="0"/>
              <a:t>warning</a:t>
            </a:r>
            <a:r>
              <a:rPr lang="zh-CN" altLang="en-US" sz="2000" dirty="0"/>
              <a:t> </a:t>
            </a:r>
            <a:r>
              <a:rPr lang="en-US" altLang="zh-CN" sz="2000" dirty="0"/>
              <a:t>when</a:t>
            </a:r>
            <a:r>
              <a:rPr lang="zh-CN" altLang="en-US" sz="2000" dirty="0"/>
              <a:t> </a:t>
            </a:r>
            <a:r>
              <a:rPr lang="en-US" altLang="zh-CN" sz="2000" dirty="0"/>
              <a:t>sysadmins’</a:t>
            </a:r>
            <a:r>
              <a:rPr lang="zh-CN" altLang="en-US" sz="2000" dirty="0"/>
              <a:t> </a:t>
            </a:r>
            <a:r>
              <a:rPr lang="en-US" altLang="zh-CN" sz="2000" dirty="0"/>
              <a:t>configuration</a:t>
            </a:r>
            <a:r>
              <a:rPr lang="zh-CN" altLang="en-US" sz="2000" dirty="0"/>
              <a:t> </a:t>
            </a:r>
            <a:r>
              <a:rPr lang="en-US" altLang="zh-CN" sz="2000" dirty="0"/>
              <a:t>violates</a:t>
            </a:r>
            <a:r>
              <a:rPr lang="zh-CN" altLang="en-US" sz="2000" dirty="0"/>
              <a:t> </a:t>
            </a:r>
            <a:r>
              <a:rPr lang="en-US" altLang="zh-CN" sz="2000" dirty="0"/>
              <a:t>these</a:t>
            </a:r>
            <a:r>
              <a:rPr lang="zh-CN" altLang="en-US" sz="2000" dirty="0"/>
              <a:t> </a:t>
            </a:r>
            <a:r>
              <a:rPr lang="en-US" altLang="zh-CN" sz="2000" dirty="0"/>
              <a:t>good</a:t>
            </a:r>
            <a:r>
              <a:rPr lang="zh-CN" altLang="en-US" sz="2000" dirty="0"/>
              <a:t> </a:t>
            </a:r>
            <a:r>
              <a:rPr lang="en-US" altLang="zh-CN" sz="2000" dirty="0"/>
              <a:t>practices.</a:t>
            </a:r>
          </a:p>
          <a:p>
            <a:r>
              <a:rPr lang="en-US" altLang="zh-CN" sz="2000" dirty="0"/>
              <a:t>It</a:t>
            </a:r>
            <a:r>
              <a:rPr lang="zh-CN" altLang="en-US" sz="2000" dirty="0"/>
              <a:t> </a:t>
            </a:r>
            <a:r>
              <a:rPr lang="en-US" altLang="zh-CN" sz="2000" dirty="0"/>
              <a:t>is</a:t>
            </a:r>
            <a:r>
              <a:rPr lang="zh-CN" altLang="en-US" sz="2000" dirty="0"/>
              <a:t> </a:t>
            </a:r>
            <a:r>
              <a:rPr lang="en-US" altLang="zh-CN" sz="2000" dirty="0"/>
              <a:t>non-necessary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extract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good</a:t>
            </a:r>
            <a:r>
              <a:rPr lang="zh-CN" altLang="en-US" sz="2000" dirty="0"/>
              <a:t> </a:t>
            </a:r>
            <a:r>
              <a:rPr lang="en-US" altLang="zh-CN" sz="2000" dirty="0"/>
              <a:t>practices</a:t>
            </a:r>
            <a:r>
              <a:rPr lang="zh-CN" altLang="en-US" sz="2000" dirty="0"/>
              <a:t> </a:t>
            </a:r>
            <a:r>
              <a:rPr lang="en-US" altLang="zh-CN" sz="2000" dirty="0"/>
              <a:t>from</a:t>
            </a:r>
            <a:r>
              <a:rPr lang="zh-CN" altLang="en-US" sz="2000" dirty="0"/>
              <a:t> </a:t>
            </a:r>
            <a:r>
              <a:rPr lang="en-US" altLang="zh-CN" sz="2000" dirty="0"/>
              <a:t>manuals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build</a:t>
            </a:r>
            <a:r>
              <a:rPr lang="zh-CN" altLang="en-US" sz="2000" dirty="0"/>
              <a:t> </a:t>
            </a:r>
            <a:r>
              <a:rPr lang="en-US" altLang="zh-CN" sz="2000" dirty="0"/>
              <a:t>another</a:t>
            </a:r>
            <a:r>
              <a:rPr lang="zh-CN" altLang="en-US" sz="2000" dirty="0"/>
              <a:t> </a:t>
            </a:r>
            <a:r>
              <a:rPr lang="en-US" altLang="zh-CN" sz="2000" dirty="0"/>
              <a:t>checker.</a:t>
            </a:r>
          </a:p>
          <a:p>
            <a:endParaRPr lang="en-US" dirty="0"/>
          </a:p>
          <a:p>
            <a:r>
              <a:rPr lang="en-US" altLang="zh-CN" sz="2000" dirty="0"/>
              <a:t>Third,</a:t>
            </a:r>
            <a:r>
              <a:rPr lang="zh-CN" altLang="en-US" sz="2000" dirty="0"/>
              <a:t> </a:t>
            </a:r>
            <a:r>
              <a:rPr lang="en-US" altLang="zh-CN" sz="2000" dirty="0"/>
              <a:t>Are</a:t>
            </a:r>
            <a:r>
              <a:rPr lang="zh-CN" altLang="en-US" sz="2000" dirty="0"/>
              <a:t> </a:t>
            </a:r>
            <a:r>
              <a:rPr lang="en-US" altLang="zh-CN" sz="2000" dirty="0"/>
              <a:t>good</a:t>
            </a:r>
            <a:r>
              <a:rPr lang="zh-CN" altLang="en-US" sz="2000" dirty="0"/>
              <a:t> </a:t>
            </a:r>
            <a:r>
              <a:rPr lang="en-US" altLang="zh-CN" sz="2000" dirty="0"/>
              <a:t>practices</a:t>
            </a:r>
            <a:r>
              <a:rPr lang="zh-CN" altLang="en-US" sz="2000" dirty="0"/>
              <a:t> </a:t>
            </a:r>
            <a:r>
              <a:rPr lang="en-US" altLang="zh-CN" sz="2000" dirty="0"/>
              <a:t>always</a:t>
            </a:r>
            <a:r>
              <a:rPr lang="zh-CN" altLang="en-US" sz="2000" dirty="0"/>
              <a:t> </a:t>
            </a:r>
            <a:r>
              <a:rPr lang="en-US" altLang="zh-CN" sz="2000" dirty="0">
                <a:solidFill>
                  <a:schemeClr val="accent2"/>
                </a:solidFill>
              </a:rPr>
              <a:t>equivalent </a:t>
            </a:r>
            <a:r>
              <a:rPr lang="zh-CN" altLang="en-US" sz="2000" dirty="0">
                <a:solidFill>
                  <a:schemeClr val="accent2"/>
                </a:solidFill>
              </a:rPr>
              <a:t> </a:t>
            </a:r>
            <a:r>
              <a:rPr lang="en-US" altLang="zh-CN" sz="2000" dirty="0">
                <a:solidFill>
                  <a:schemeClr val="accent2"/>
                </a:solidFill>
              </a:rPr>
              <a:t>to</a:t>
            </a:r>
            <a:r>
              <a:rPr lang="zh-CN" altLang="en-US" sz="2000" dirty="0">
                <a:solidFill>
                  <a:schemeClr val="accent2"/>
                </a:solidFill>
              </a:rPr>
              <a:t> </a:t>
            </a:r>
            <a:r>
              <a:rPr lang="en-US" altLang="zh-CN" sz="2000" dirty="0">
                <a:solidFill>
                  <a:schemeClr val="accent2"/>
                </a:solidFill>
              </a:rPr>
              <a:t>default</a:t>
            </a:r>
            <a:r>
              <a:rPr lang="zh-CN" altLang="en-US" sz="2000" dirty="0">
                <a:solidFill>
                  <a:schemeClr val="accent2"/>
                </a:solidFill>
              </a:rPr>
              <a:t> </a:t>
            </a:r>
            <a:r>
              <a:rPr lang="en-US" altLang="zh-CN" sz="2000" dirty="0" err="1">
                <a:solidFill>
                  <a:schemeClr val="accent2"/>
                </a:solidFill>
              </a:rPr>
              <a:t>settings?</a:t>
            </a:r>
            <a:r>
              <a:rPr lang="en-US" altLang="zh-CN" sz="2000" dirty="0" err="1"/>
              <a:t>If</a:t>
            </a:r>
            <a:r>
              <a:rPr lang="zh-CN" altLang="en-US" sz="2000" dirty="0"/>
              <a:t> </a:t>
            </a:r>
            <a:r>
              <a:rPr lang="en-US" altLang="zh-CN" sz="2000" dirty="0"/>
              <a:t>they</a:t>
            </a:r>
            <a:r>
              <a:rPr lang="zh-CN" altLang="en-US" sz="2000" dirty="0"/>
              <a:t> </a:t>
            </a:r>
            <a:r>
              <a:rPr lang="en-US" altLang="zh-CN" sz="2000" dirty="0"/>
              <a:t>are,</a:t>
            </a:r>
            <a:r>
              <a:rPr lang="zh-CN" altLang="en-US" sz="2000" dirty="0"/>
              <a:t> </a:t>
            </a:r>
            <a:r>
              <a:rPr lang="en-US" altLang="zh-CN" sz="2000" dirty="0"/>
              <a:t>then</a:t>
            </a:r>
            <a:r>
              <a:rPr lang="zh-CN" altLang="en-US" sz="2000" dirty="0"/>
              <a:t> </a:t>
            </a:r>
            <a:r>
              <a:rPr lang="en-US" altLang="zh-CN" sz="2000" dirty="0"/>
              <a:t>sysadmins</a:t>
            </a:r>
            <a:r>
              <a:rPr lang="zh-CN" altLang="en-US" sz="2000" dirty="0"/>
              <a:t> </a:t>
            </a:r>
            <a:r>
              <a:rPr lang="en-US" altLang="zh-CN" sz="2000" dirty="0"/>
              <a:t>can</a:t>
            </a:r>
            <a:r>
              <a:rPr lang="zh-CN" altLang="en-US" sz="2000" dirty="0"/>
              <a:t> </a:t>
            </a:r>
            <a:r>
              <a:rPr lang="en-US" altLang="zh-CN" sz="2000" dirty="0"/>
              <a:t>just</a:t>
            </a:r>
            <a:r>
              <a:rPr lang="zh-CN" altLang="en-US" sz="2000" dirty="0"/>
              <a:t> </a:t>
            </a:r>
            <a:r>
              <a:rPr lang="en-US" altLang="zh-CN" sz="2000" dirty="0"/>
              <a:t>leave</a:t>
            </a:r>
            <a:r>
              <a:rPr lang="zh-CN" altLang="en-US" sz="2000" dirty="0"/>
              <a:t> </a:t>
            </a:r>
            <a:r>
              <a:rPr lang="en-US" altLang="zh-CN" sz="2000" dirty="0"/>
              <a:t>configurations</a:t>
            </a:r>
            <a:r>
              <a:rPr lang="zh-CN" altLang="en-US" sz="2000" dirty="0"/>
              <a:t> </a:t>
            </a:r>
            <a:r>
              <a:rPr lang="en-US" altLang="zh-CN" sz="2000" dirty="0"/>
              <a:t>as</a:t>
            </a:r>
            <a:r>
              <a:rPr lang="zh-CN" altLang="en-US" sz="2000" dirty="0"/>
              <a:t> </a:t>
            </a:r>
            <a:r>
              <a:rPr lang="en-US" altLang="zh-CN" sz="2000" dirty="0"/>
              <a:t>default</a:t>
            </a:r>
          </a:p>
          <a:p>
            <a:endParaRPr lang="en-US" sz="2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We</a:t>
            </a:r>
            <a:r>
              <a:rPr lang="zh-CN" altLang="en-US" sz="1200" dirty="0"/>
              <a:t> </a:t>
            </a:r>
            <a:r>
              <a:rPr lang="en-US" altLang="zh-CN" sz="1200" dirty="0"/>
              <a:t>collected</a:t>
            </a:r>
            <a:r>
              <a:rPr lang="zh-CN" altLang="en-US" sz="1200" dirty="0"/>
              <a:t> </a:t>
            </a:r>
            <a:r>
              <a:rPr lang="en-US" altLang="zh-CN" sz="1200" b="1" dirty="0">
                <a:solidFill>
                  <a:srgbClr val="0070C0"/>
                </a:solidFill>
              </a:rPr>
              <a:t>261</a:t>
            </a:r>
            <a:r>
              <a:rPr lang="zh-CN" altLang="en-US" sz="1200" b="1" dirty="0">
                <a:solidFill>
                  <a:srgbClr val="0070C0"/>
                </a:solidFill>
              </a:rPr>
              <a:t> </a:t>
            </a:r>
            <a:r>
              <a:rPr lang="en-US" altLang="zh-CN" sz="1200" b="1" dirty="0">
                <a:solidFill>
                  <a:srgbClr val="0070C0"/>
                </a:solidFill>
              </a:rPr>
              <a:t>good</a:t>
            </a:r>
            <a:r>
              <a:rPr lang="zh-CN" altLang="en-US" sz="1200" b="1" dirty="0">
                <a:solidFill>
                  <a:srgbClr val="0070C0"/>
                </a:solidFill>
              </a:rPr>
              <a:t> </a:t>
            </a:r>
            <a:r>
              <a:rPr lang="en-US" altLang="zh-CN" sz="1200" b="1" dirty="0">
                <a:solidFill>
                  <a:srgbClr val="0070C0"/>
                </a:solidFill>
              </a:rPr>
              <a:t>practices</a:t>
            </a:r>
            <a:r>
              <a:rPr lang="zh-CN" altLang="en-US" sz="1200" dirty="0"/>
              <a:t> </a:t>
            </a:r>
            <a:r>
              <a:rPr lang="en-US" altLang="zh-CN" sz="1200" dirty="0"/>
              <a:t>from</a:t>
            </a:r>
            <a:r>
              <a:rPr lang="zh-CN" altLang="en-US" sz="1200" dirty="0"/>
              <a:t> </a:t>
            </a:r>
            <a:r>
              <a:rPr lang="en-US" altLang="zh-CN" sz="1200" b="1" dirty="0">
                <a:solidFill>
                  <a:srgbClr val="0070C0"/>
                </a:solidFill>
              </a:rPr>
              <a:t>six</a:t>
            </a:r>
            <a:r>
              <a:rPr lang="zh-CN" altLang="en-US" sz="1200" b="1" dirty="0">
                <a:solidFill>
                  <a:srgbClr val="0070C0"/>
                </a:solidFill>
              </a:rPr>
              <a:t> </a:t>
            </a:r>
            <a:r>
              <a:rPr lang="en-US" altLang="zh-CN" sz="1200" b="1" dirty="0">
                <a:solidFill>
                  <a:srgbClr val="0070C0"/>
                </a:solidFill>
              </a:rPr>
              <a:t>software</a:t>
            </a:r>
            <a:r>
              <a:rPr lang="zh-CN" altLang="en-US" sz="1200" b="1" dirty="0">
                <a:solidFill>
                  <a:srgbClr val="0070C0"/>
                </a:solidFill>
              </a:rPr>
              <a:t> </a:t>
            </a:r>
            <a:r>
              <a:rPr lang="en-US" altLang="zh-CN" sz="1200" b="1" dirty="0">
                <a:solidFill>
                  <a:srgbClr val="0070C0"/>
                </a:solidFill>
              </a:rPr>
              <a:t>manuals</a:t>
            </a:r>
            <a:r>
              <a:rPr lang="zh-CN" altLang="en-US" sz="1200" b="1" dirty="0">
                <a:solidFill>
                  <a:srgbClr val="0070C0"/>
                </a:solidFill>
              </a:rPr>
              <a:t> </a:t>
            </a:r>
            <a:r>
              <a:rPr lang="en-US" altLang="zh-CN" sz="1200" b="1" dirty="0">
                <a:solidFill>
                  <a:srgbClr val="0070C0"/>
                </a:solidFill>
              </a:rPr>
              <a:t>and</a:t>
            </a:r>
            <a:r>
              <a:rPr lang="zh-CN" altLang="en-US" sz="1200" b="1" dirty="0">
                <a:solidFill>
                  <a:srgbClr val="0070C0"/>
                </a:solidFill>
              </a:rPr>
              <a:t> </a:t>
            </a:r>
            <a:r>
              <a:rPr lang="en-US" altLang="zh-CN" sz="1200" b="1" dirty="0">
                <a:solidFill>
                  <a:srgbClr val="0070C0"/>
                </a:solidFill>
              </a:rPr>
              <a:t>studied</a:t>
            </a:r>
            <a:r>
              <a:rPr lang="zh-CN" altLang="en-US" sz="1200" b="1" dirty="0">
                <a:solidFill>
                  <a:srgbClr val="0070C0"/>
                </a:solidFill>
              </a:rPr>
              <a:t> </a:t>
            </a:r>
            <a:r>
              <a:rPr lang="en-US" altLang="zh-CN" sz="1200" b="1" dirty="0">
                <a:solidFill>
                  <a:srgbClr val="0070C0"/>
                </a:solidFill>
              </a:rPr>
              <a:t>them</a:t>
            </a:r>
            <a:r>
              <a:rPr lang="zh-CN" altLang="en-US" sz="1200" b="1" dirty="0">
                <a:solidFill>
                  <a:srgbClr val="0070C0"/>
                </a:solidFill>
              </a:rPr>
              <a:t> </a:t>
            </a:r>
            <a:r>
              <a:rPr lang="en-US" altLang="zh-CN" sz="1200" dirty="0"/>
              <a:t>to</a:t>
            </a:r>
            <a:r>
              <a:rPr lang="zh-CN" altLang="en-US" sz="1200" dirty="0"/>
              <a:t> </a:t>
            </a:r>
            <a:r>
              <a:rPr lang="en-US" altLang="zh-CN" sz="1200" dirty="0"/>
              <a:t>answer</a:t>
            </a:r>
            <a:r>
              <a:rPr lang="zh-CN" altLang="en-US" sz="1200" dirty="0"/>
              <a:t> </a:t>
            </a:r>
            <a:r>
              <a:rPr lang="en-US" altLang="zh-CN" sz="1200" dirty="0"/>
              <a:t>these</a:t>
            </a:r>
            <a:r>
              <a:rPr lang="zh-CN" altLang="en-US" sz="1200" dirty="0"/>
              <a:t> </a:t>
            </a:r>
            <a:r>
              <a:rPr lang="en-US" altLang="zh-CN" sz="1200"/>
              <a:t>questions.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905E-70BD-8E43-AF42-92A2912981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82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question,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answer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60%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them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specific.</a:t>
            </a:r>
          </a:p>
          <a:p>
            <a:endParaRPr lang="en-US" altLang="zh-CN" dirty="0"/>
          </a:p>
          <a:p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bar</a:t>
            </a:r>
            <a:r>
              <a:rPr lang="zh-CN" altLang="en-US" dirty="0"/>
              <a:t> </a:t>
            </a:r>
            <a:r>
              <a:rPr lang="en-US" altLang="zh-CN" dirty="0"/>
              <a:t>chart</a:t>
            </a:r>
            <a:r>
              <a:rPr lang="zh-CN" altLang="en-US" dirty="0"/>
              <a:t> </a:t>
            </a:r>
            <a:r>
              <a:rPr lang="en-US" altLang="zh-CN" dirty="0"/>
              <a:t>shows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number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specific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general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practices</a:t>
            </a:r>
            <a:r>
              <a:rPr lang="zh-CN" altLang="en-US" dirty="0"/>
              <a:t> </a:t>
            </a:r>
            <a:r>
              <a:rPr lang="en-US" altLang="zh-CN" dirty="0"/>
              <a:t>described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software</a:t>
            </a:r>
            <a:r>
              <a:rPr lang="zh-CN" altLang="en-US" dirty="0"/>
              <a:t> </a:t>
            </a:r>
            <a:r>
              <a:rPr lang="en-US" altLang="zh-CN" dirty="0"/>
              <a:t>manuals.</a:t>
            </a:r>
          </a:p>
          <a:p>
            <a:endParaRPr lang="en-US" altLang="zh-CN" dirty="0"/>
          </a:p>
          <a:p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most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them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specific,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used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automatic</a:t>
            </a:r>
            <a:r>
              <a:rPr lang="zh-CN" altLang="en-US" dirty="0"/>
              <a:t> </a:t>
            </a:r>
            <a:r>
              <a:rPr lang="en-US" altLang="zh-CN" dirty="0"/>
              <a:t>checking.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905E-70BD-8E43-AF42-92A2912981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93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second</a:t>
            </a:r>
            <a:r>
              <a:rPr lang="zh-CN" altLang="en-US" dirty="0"/>
              <a:t> </a:t>
            </a:r>
            <a:r>
              <a:rPr lang="en-US" altLang="zh-CN" dirty="0"/>
              <a:t>question,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3%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specific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checked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source</a:t>
            </a:r>
            <a:r>
              <a:rPr lang="zh-CN" altLang="en-US" dirty="0"/>
              <a:t> </a:t>
            </a:r>
            <a:r>
              <a:rPr lang="en-US" altLang="zh-CN" dirty="0"/>
              <a:t>code.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bar</a:t>
            </a:r>
            <a:r>
              <a:rPr lang="zh-CN" altLang="en-US" dirty="0"/>
              <a:t> </a:t>
            </a:r>
            <a:r>
              <a:rPr lang="en-US" altLang="zh-CN" dirty="0"/>
              <a:t>chart</a:t>
            </a:r>
            <a:r>
              <a:rPr lang="zh-CN" altLang="en-US" dirty="0"/>
              <a:t> </a:t>
            </a:r>
            <a:r>
              <a:rPr lang="en-US" altLang="zh-CN" dirty="0"/>
              <a:t>shows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percentage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these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indicates</a:t>
            </a:r>
            <a:r>
              <a:rPr lang="zh-CN" altLang="en-US" dirty="0"/>
              <a:t> </a:t>
            </a:r>
            <a:r>
              <a:rPr lang="en-US" altLang="zh-CN" dirty="0"/>
              <a:t>these</a:t>
            </a:r>
            <a:r>
              <a:rPr lang="zh-CN" altLang="en-US" dirty="0"/>
              <a:t> </a:t>
            </a:r>
            <a:r>
              <a:rPr lang="en-US" altLang="zh-CN" dirty="0"/>
              <a:t>program</a:t>
            </a:r>
            <a:r>
              <a:rPr lang="zh-CN" altLang="en-US" dirty="0"/>
              <a:t> </a:t>
            </a:r>
            <a:r>
              <a:rPr lang="en-US" altLang="zh-CN" dirty="0"/>
              <a:t>themselves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generate</a:t>
            </a:r>
            <a:r>
              <a:rPr lang="zh-CN" altLang="en-US" dirty="0"/>
              <a:t> </a:t>
            </a:r>
            <a:r>
              <a:rPr lang="en-US" altLang="zh-CN" dirty="0"/>
              <a:t>warnings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most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violated.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Therefore,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requires</a:t>
            </a:r>
            <a:r>
              <a:rPr lang="zh-CN" altLang="en-US" dirty="0"/>
              <a:t> </a:t>
            </a:r>
            <a:r>
              <a:rPr lang="en-US" altLang="zh-CN" dirty="0"/>
              <a:t>additional</a:t>
            </a:r>
            <a:r>
              <a:rPr lang="zh-CN" altLang="en-US" dirty="0"/>
              <a:t> </a:t>
            </a:r>
            <a:r>
              <a:rPr lang="en-US" altLang="zh-CN" dirty="0"/>
              <a:t>checking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warn</a:t>
            </a:r>
            <a:r>
              <a:rPr lang="zh-CN" altLang="en-US" dirty="0"/>
              <a:t> </a:t>
            </a:r>
            <a:r>
              <a:rPr lang="en-US" altLang="zh-CN" dirty="0"/>
              <a:t>these</a:t>
            </a:r>
            <a:r>
              <a:rPr lang="zh-CN" altLang="en-US" dirty="0"/>
              <a:t> </a:t>
            </a:r>
            <a:r>
              <a:rPr lang="en-US" altLang="zh-CN" dirty="0"/>
              <a:t>violations.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905E-70BD-8E43-AF42-92A2912981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44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B1590-561A-104F-985B-355F4D00B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14B20B-A6AA-A141-9338-988D2E6595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51F40-9D68-D14C-A09E-A3E1F09A8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9E31-A627-034D-AA02-2D014C8384EC}" type="datetime1">
              <a:rPr lang="en-US" smtClean="0"/>
              <a:t>6/29/20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6F0EA-10E6-4D48-9B58-8E7A2E0CE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233AE-7A04-EF45-9246-96190C89A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439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57139-360D-F549-BFB0-1A20BBAC1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BD9A7C-35F3-894C-9291-15B2B2F79B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30E5F-AC6E-F342-9452-EFEF30531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6063A-D44F-2A42-98B7-D6068C2E308F}" type="datetime1">
              <a:rPr lang="en-US" smtClean="0"/>
              <a:t>6/29/20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DE730-EE89-9344-A3D3-E8B6F91B8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BD0A5-9DD3-0549-9317-CE94EA7EF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166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4E7F2C-F212-D64E-8EBD-4E223717A8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82A42B-9AA3-C04A-95B4-E4C9370A1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5BAF3-9E9C-ED42-94CC-97E9CA12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834A-316D-6242-BB75-B2B15FA60DB1}" type="datetime1">
              <a:rPr lang="en-US" smtClean="0"/>
              <a:t>6/29/20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93613-59C8-C34F-AC30-F7980B98F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DE11B-DA6C-0740-94F5-47C1BEC9B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015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E368-7727-E74F-9D26-B20100625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A43A3-5BED-DA4B-B965-C1B1DDB1C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45AC5-B4E6-C14B-80AD-0AB55748B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F23AD-97B9-0448-B976-836E3C097FB4}" type="datetime1">
              <a:rPr lang="en-US" smtClean="0"/>
              <a:t>6/29/20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C6ADE-2488-D04D-B034-E4EB5EDE6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B33ED-DBF9-9F4E-8D9F-DB3B3900B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161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C0518-9569-6248-856D-8F420E63D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BF86B-7B17-744A-9B80-AA3CCECC4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7B045-0654-F648-8BD9-78733A9C8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E1C47-C3C6-804D-9610-E4AAF8A781F3}" type="datetime1">
              <a:rPr lang="en-US" smtClean="0"/>
              <a:t>6/29/20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81ECC-A563-3143-B312-DA6058B23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2E8CE-151B-1045-A729-77B04EA30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20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9618C-CDB0-A549-B91C-9707D5431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A0764-908A-774B-A750-7908A30B67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FF9D21-1683-1349-A54A-E970FF6B3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3B0DC-1180-6448-ADA9-4FF86CB0B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885FC-8682-CB41-A4F1-541CC7A59CD1}" type="datetime1">
              <a:rPr lang="en-US" smtClean="0"/>
              <a:t>6/29/20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0AB71-2F33-8B48-920A-6307DD68D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CC517-AA93-A644-8268-0CD08A887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181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C1A6A-27C4-0F4B-B1E8-CF7B774C5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751F0-A81D-1946-9341-EB3CEB781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E51CF-39F2-974F-80FD-D9D49D719F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3DF5E7-F900-0F46-9E66-04A5041D09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D3D4AB-E64E-904B-801C-1BA5888A20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BD1BD4-CEBD-3E41-9036-D4DE1E243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A338-283D-3E40-8F50-201378EEC286}" type="datetime1">
              <a:rPr lang="en-US" smtClean="0"/>
              <a:t>6/29/20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339E79-B44F-544C-AE97-489D6EB0C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54156A-5A19-A04C-8FD7-2583A89EE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199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0E8F1-D31C-844F-97BB-B8698F9F1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28DD9E-FBD4-AF49-86BB-85D49B2AF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CC3D9-0976-DF46-9DD9-C3C48D24843E}" type="datetime1">
              <a:rPr lang="en-US" smtClean="0"/>
              <a:t>6/29/20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004B3-2A27-C44B-B733-EE267DE6B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28FD2-CC68-C748-AE2E-590E803A7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484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3AAC35-016B-9F48-873C-5EB9C3253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18-3C6A-1E4E-9676-2A2161B57E3D}" type="datetime1">
              <a:rPr lang="en-US" smtClean="0"/>
              <a:t>6/29/20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CC1AC0-9907-5348-8A20-28AC25EB1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06772-727C-6B40-A9B8-0700A37A7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135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CF881-F45E-C04D-90D6-6BC8049BE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71282-FDE9-FF48-B411-314108552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D5DB2-67B1-0848-89D1-41DD002F2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897177-5452-E049-9D45-3E0F55479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0DEFB-FE63-404E-A813-3DFDF195E5DF}" type="datetime1">
              <a:rPr lang="en-US" smtClean="0"/>
              <a:t>6/29/20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01CD17-DD72-5041-8232-61EF1F7D4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8BAEE-A078-0C40-BDE4-801638519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319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9FDB1-F2E2-A446-A7A9-AD918EC80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9C2825-2211-2448-805D-BF408E535A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6F6E36-631B-2443-95BC-60C6674D2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10EC6D-3DEE-0044-B56B-04CF72322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A5FAB-0070-2943-B86F-0AC8F524C97E}" type="datetime1">
              <a:rPr lang="en-US" smtClean="0"/>
              <a:t>6/29/20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E61902-55F2-0E47-93B9-DE7FD1BEC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5EE2D8-4443-FF45-800D-461D1AEA8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53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3B4B4-982B-9948-9C90-861B01680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BE039-9B25-BC48-A424-2F6AC3D05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73F46-6F39-3D4B-96EE-913FCCBF40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71127-9B0F-934B-963E-85D0BC3FDCFC}" type="datetime1">
              <a:rPr lang="en-US" smtClean="0"/>
              <a:t>6/29/20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8F0F1-E371-CE4C-AC3D-FC8741B96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8B6E3-BE4B-6748-B76A-E5E9E0263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56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tif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hyperlink" Target="http://commons.wikimedia.org/wiki/file:user-admin.svg" TargetMode="External"/><Relationship Id="rId4" Type="http://schemas.openxmlformats.org/officeDocument/2006/relationships/image" Target="../media/image6.tiff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18B02-77DD-4547-B4FC-7A3C886D0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771" y="1555668"/>
            <a:ext cx="10367159" cy="1754581"/>
          </a:xfrm>
        </p:spPr>
        <p:txBody>
          <a:bodyPr>
            <a:normAutofit fontScale="90000"/>
          </a:bodyPr>
          <a:lstStyle/>
          <a:p>
            <a:r>
              <a:rPr lang="en-US" sz="4400" dirty="0" err="1"/>
              <a:t>PracExtractor</a:t>
            </a:r>
            <a:r>
              <a:rPr lang="en-US" sz="4400" dirty="0"/>
              <a:t>: Extracting Configuration Good Practices from Manuals to Detect Server Misconfigurations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F160E-2958-094D-BE62-F157FCD8A4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3387" y="3385558"/>
            <a:ext cx="8745226" cy="813008"/>
          </a:xfrm>
        </p:spPr>
        <p:txBody>
          <a:bodyPr>
            <a:normAutofit/>
          </a:bodyPr>
          <a:lstStyle/>
          <a:p>
            <a:r>
              <a:rPr lang="en-US" altLang="zh-CN" dirty="0"/>
              <a:t>Chengcheng</a:t>
            </a:r>
            <a:r>
              <a:rPr lang="zh-CN" altLang="en-US" dirty="0"/>
              <a:t> </a:t>
            </a:r>
            <a:r>
              <a:rPr lang="en-US" altLang="zh-CN" dirty="0"/>
              <a:t>Xiang</a:t>
            </a:r>
            <a:r>
              <a:rPr lang="en-US" altLang="zh-CN" baseline="30000" dirty="0"/>
              <a:t>1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 err="1"/>
              <a:t>Haochen</a:t>
            </a:r>
            <a:r>
              <a:rPr lang="zh-CN" altLang="en-US" dirty="0"/>
              <a:t> </a:t>
            </a:r>
            <a:r>
              <a:rPr lang="en-US" altLang="zh-CN" dirty="0"/>
              <a:t>Huang</a:t>
            </a:r>
            <a:r>
              <a:rPr lang="en-US" altLang="zh-CN" baseline="30000" dirty="0"/>
              <a:t>1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Andrew</a:t>
            </a:r>
            <a:r>
              <a:rPr lang="zh-CN" altLang="en-US" dirty="0"/>
              <a:t> </a:t>
            </a:r>
            <a:r>
              <a:rPr lang="en-US" altLang="zh-CN" dirty="0"/>
              <a:t>Yoo</a:t>
            </a:r>
            <a:r>
              <a:rPr lang="en-US" altLang="zh-CN" baseline="30000" dirty="0"/>
              <a:t>1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Yuanyuan</a:t>
            </a:r>
            <a:r>
              <a:rPr lang="zh-CN" altLang="en-US" dirty="0"/>
              <a:t> </a:t>
            </a:r>
            <a:r>
              <a:rPr lang="en-US" altLang="zh-CN" dirty="0"/>
              <a:t>Zhou</a:t>
            </a:r>
            <a:r>
              <a:rPr lang="en-US" altLang="zh-CN" baseline="30000" dirty="0"/>
              <a:t>1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Shankar Pasupathy</a:t>
            </a:r>
            <a:r>
              <a:rPr lang="en-US" altLang="zh-CN" baseline="30000" dirty="0"/>
              <a:t>2</a:t>
            </a:r>
            <a:r>
              <a:rPr lang="en-US" altLang="zh-CN" dirty="0"/>
              <a:t> </a:t>
            </a:r>
          </a:p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9CB8FA-3020-8C4E-8555-7C69C98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FD66D9-91D2-FB42-A5DD-E67322ADD998}"/>
              </a:ext>
            </a:extLst>
          </p:cNvPr>
          <p:cNvGrpSpPr/>
          <p:nvPr/>
        </p:nvGrpSpPr>
        <p:grpSpPr>
          <a:xfrm>
            <a:off x="2075935" y="4421983"/>
            <a:ext cx="3590986" cy="1104900"/>
            <a:chOff x="2075935" y="4396225"/>
            <a:chExt cx="3590986" cy="11049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BC9D26-997D-B840-B6F4-02E9B5932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77621" y="4396225"/>
              <a:ext cx="3289300" cy="11049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E0A3D1-3306-8043-A464-7B4944D3AF92}"/>
                </a:ext>
              </a:extLst>
            </p:cNvPr>
            <p:cNvSpPr txBox="1"/>
            <p:nvPr/>
          </p:nvSpPr>
          <p:spPr>
            <a:xfrm>
              <a:off x="2075935" y="439622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1</a:t>
              </a:r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F30171-BB33-FF46-B5D7-D1AB2B96F511}"/>
              </a:ext>
            </a:extLst>
          </p:cNvPr>
          <p:cNvGrpSpPr/>
          <p:nvPr/>
        </p:nvGrpSpPr>
        <p:grpSpPr>
          <a:xfrm>
            <a:off x="6263426" y="4390545"/>
            <a:ext cx="3770290" cy="1339649"/>
            <a:chOff x="6263426" y="4390545"/>
            <a:chExt cx="3770290" cy="133964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79492E-1835-3F4D-8216-29ADE4714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2846" y="4390545"/>
              <a:ext cx="3690870" cy="133964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DEEB27-11FE-B841-807A-134A16CE220A}"/>
                </a:ext>
              </a:extLst>
            </p:cNvPr>
            <p:cNvSpPr txBox="1"/>
            <p:nvPr/>
          </p:nvSpPr>
          <p:spPr>
            <a:xfrm>
              <a:off x="6263426" y="439622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2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51833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022E4-3B8D-854B-8A1C-28547C29C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26"/>
            <a:ext cx="10515600" cy="1035050"/>
          </a:xfrm>
        </p:spPr>
        <p:txBody>
          <a:bodyPr/>
          <a:lstStyle/>
          <a:p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useful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manuals?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95547-BA3A-A64C-BF5C-1821D9115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2790" y="1487485"/>
            <a:ext cx="2881009" cy="3795480"/>
          </a:xfrm>
        </p:spPr>
        <p:txBody>
          <a:bodyPr/>
          <a:lstStyle/>
          <a:p>
            <a:pPr lvl="1"/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A53EA-C2E9-AE49-A8C5-C52302FB5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10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0D3AF4-8451-B147-A88F-0CEAE962B9E4}"/>
              </a:ext>
            </a:extLst>
          </p:cNvPr>
          <p:cNvSpPr/>
          <p:nvPr/>
        </p:nvSpPr>
        <p:spPr>
          <a:xfrm>
            <a:off x="1020647" y="2457057"/>
            <a:ext cx="6790663" cy="9128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i="1" dirty="0"/>
              <a:t>Answer</a:t>
            </a:r>
            <a:r>
              <a:rPr lang="en-US" altLang="zh-CN" sz="2000" dirty="0"/>
              <a:t>:</a:t>
            </a:r>
            <a:r>
              <a:rPr lang="zh-CN" altLang="en-US" sz="2000" dirty="0"/>
              <a:t> </a:t>
            </a:r>
            <a:r>
              <a:rPr lang="en-US" i="1" dirty="0"/>
              <a:t>61% of </a:t>
            </a:r>
            <a:r>
              <a:rPr lang="en-US" altLang="zh-CN" i="1" dirty="0"/>
              <a:t>specific</a:t>
            </a:r>
            <a:r>
              <a:rPr lang="zh-CN" altLang="en-US" i="1" dirty="0"/>
              <a:t> </a:t>
            </a:r>
            <a:r>
              <a:rPr lang="en-US" altLang="zh-CN" i="1" dirty="0"/>
              <a:t>good</a:t>
            </a:r>
            <a:r>
              <a:rPr lang="zh-CN" altLang="en-US" i="1" dirty="0"/>
              <a:t> </a:t>
            </a:r>
            <a:r>
              <a:rPr lang="en-US" altLang="zh-CN" i="1" dirty="0"/>
              <a:t>practices</a:t>
            </a:r>
            <a:r>
              <a:rPr lang="zh-CN" altLang="en-US" i="1" dirty="0"/>
              <a:t> </a:t>
            </a:r>
            <a:r>
              <a:rPr lang="en-US" altLang="zh-CN" i="1" dirty="0"/>
              <a:t>are</a:t>
            </a:r>
            <a:r>
              <a:rPr lang="zh-CN" altLang="en-US" i="1" dirty="0"/>
              <a:t> </a:t>
            </a:r>
            <a:r>
              <a:rPr lang="en-US" altLang="zh-CN" i="1" dirty="0"/>
              <a:t>not</a:t>
            </a:r>
            <a:r>
              <a:rPr lang="zh-CN" altLang="en-US" i="1" dirty="0"/>
              <a:t> </a:t>
            </a:r>
            <a:r>
              <a:rPr lang="en-US" altLang="zh-CN" i="1" dirty="0"/>
              <a:t>equivalent</a:t>
            </a:r>
            <a:r>
              <a:rPr lang="zh-CN" altLang="en-US" i="1" dirty="0"/>
              <a:t> </a:t>
            </a:r>
            <a:r>
              <a:rPr lang="en-US" altLang="zh-CN" i="1" dirty="0"/>
              <a:t>to</a:t>
            </a:r>
            <a:r>
              <a:rPr lang="zh-CN" altLang="en-US" i="1" dirty="0"/>
              <a:t> </a:t>
            </a:r>
            <a:r>
              <a:rPr lang="en-US" altLang="zh-CN" i="1" dirty="0"/>
              <a:t>default</a:t>
            </a:r>
            <a:r>
              <a:rPr lang="zh-CN" altLang="en-US" i="1" dirty="0"/>
              <a:t> </a:t>
            </a:r>
            <a:r>
              <a:rPr lang="en-US" altLang="zh-CN" i="1" dirty="0"/>
              <a:t>settings</a:t>
            </a:r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2B1755-627C-D84C-BF14-E79030C1E0B3}"/>
              </a:ext>
            </a:extLst>
          </p:cNvPr>
          <p:cNvSpPr/>
          <p:nvPr/>
        </p:nvSpPr>
        <p:spPr>
          <a:xfrm>
            <a:off x="1020647" y="1287625"/>
            <a:ext cx="6790664" cy="1092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dirty="0"/>
              <a:t>Q3:</a:t>
            </a:r>
            <a:r>
              <a:rPr lang="zh-CN" altLang="en-US" sz="2000" dirty="0"/>
              <a:t> </a:t>
            </a:r>
            <a:r>
              <a:rPr lang="en-US" altLang="zh-CN" sz="2000" dirty="0"/>
              <a:t>Are</a:t>
            </a:r>
            <a:r>
              <a:rPr lang="zh-CN" altLang="en-US" sz="2000" dirty="0"/>
              <a:t> </a:t>
            </a:r>
            <a:r>
              <a:rPr lang="en-US" altLang="zh-CN" sz="2000" dirty="0"/>
              <a:t>good</a:t>
            </a:r>
            <a:r>
              <a:rPr lang="zh-CN" altLang="en-US" sz="2000" dirty="0"/>
              <a:t> </a:t>
            </a:r>
            <a:r>
              <a:rPr lang="en-US" altLang="zh-CN" sz="2000" dirty="0"/>
              <a:t>practices</a:t>
            </a:r>
            <a:r>
              <a:rPr lang="zh-CN" altLang="en-US" sz="2000" dirty="0"/>
              <a:t> </a:t>
            </a:r>
            <a:r>
              <a:rPr lang="en-US" altLang="zh-CN" sz="2000" dirty="0"/>
              <a:t>always</a:t>
            </a:r>
            <a:r>
              <a:rPr lang="zh-CN" altLang="en-US" sz="2000" dirty="0"/>
              <a:t> </a:t>
            </a:r>
            <a:r>
              <a:rPr lang="en-US" altLang="zh-CN" sz="2000" dirty="0">
                <a:solidFill>
                  <a:schemeClr val="accent2"/>
                </a:solidFill>
              </a:rPr>
              <a:t>equivalent</a:t>
            </a:r>
            <a:r>
              <a:rPr lang="zh-CN" altLang="en-US" sz="2000" dirty="0">
                <a:solidFill>
                  <a:schemeClr val="accent2"/>
                </a:solidFill>
              </a:rPr>
              <a:t> </a:t>
            </a:r>
            <a:r>
              <a:rPr lang="en-US" altLang="zh-CN" sz="2000" dirty="0">
                <a:solidFill>
                  <a:schemeClr val="accent2"/>
                </a:solidFill>
              </a:rPr>
              <a:t>to</a:t>
            </a:r>
            <a:r>
              <a:rPr lang="zh-CN" altLang="en-US" sz="2000" dirty="0">
                <a:solidFill>
                  <a:schemeClr val="accent2"/>
                </a:solidFill>
              </a:rPr>
              <a:t> </a:t>
            </a:r>
            <a:r>
              <a:rPr lang="en-US" altLang="zh-CN" sz="2000" dirty="0">
                <a:solidFill>
                  <a:schemeClr val="accent2"/>
                </a:solidFill>
              </a:rPr>
              <a:t>default</a:t>
            </a:r>
            <a:r>
              <a:rPr lang="zh-CN" altLang="en-US" sz="2000" dirty="0">
                <a:solidFill>
                  <a:schemeClr val="accent2"/>
                </a:solidFill>
              </a:rPr>
              <a:t> </a:t>
            </a:r>
            <a:r>
              <a:rPr lang="en-US" altLang="zh-CN" sz="2000" dirty="0">
                <a:solidFill>
                  <a:schemeClr val="accent2"/>
                </a:solidFill>
              </a:rPr>
              <a:t>settings</a:t>
            </a:r>
            <a:r>
              <a:rPr lang="en-US" altLang="zh-CN" sz="2000" dirty="0"/>
              <a:t>?</a:t>
            </a:r>
          </a:p>
          <a:p>
            <a:pPr lvl="1"/>
            <a:r>
              <a:rPr lang="en-US" altLang="zh-CN" sz="2000" dirty="0"/>
              <a:t>If</a:t>
            </a:r>
            <a:r>
              <a:rPr lang="zh-CN" altLang="en-US" sz="2000" dirty="0"/>
              <a:t> </a:t>
            </a:r>
            <a:r>
              <a:rPr lang="en-US" altLang="zh-CN" sz="2000" dirty="0"/>
              <a:t>they</a:t>
            </a:r>
            <a:r>
              <a:rPr lang="zh-CN" altLang="en-US" sz="2000" dirty="0"/>
              <a:t> </a:t>
            </a:r>
            <a:r>
              <a:rPr lang="en-US" altLang="zh-CN" sz="2000" dirty="0"/>
              <a:t>are,</a:t>
            </a:r>
            <a:r>
              <a:rPr lang="zh-CN" altLang="en-US" sz="2000" dirty="0"/>
              <a:t> </a:t>
            </a:r>
            <a:r>
              <a:rPr lang="en-US" altLang="zh-CN" sz="2000" dirty="0"/>
              <a:t>then</a:t>
            </a:r>
            <a:r>
              <a:rPr lang="zh-CN" altLang="en-US" sz="2000" dirty="0"/>
              <a:t> </a:t>
            </a:r>
            <a:r>
              <a:rPr lang="en-US" altLang="zh-CN" sz="2000" dirty="0"/>
              <a:t>sysadmins</a:t>
            </a:r>
            <a:r>
              <a:rPr lang="zh-CN" altLang="en-US" sz="2000" dirty="0"/>
              <a:t> </a:t>
            </a:r>
            <a:r>
              <a:rPr lang="en-US" altLang="zh-CN" sz="2000" dirty="0"/>
              <a:t>can</a:t>
            </a:r>
            <a:r>
              <a:rPr lang="zh-CN" altLang="en-US" sz="2000" dirty="0"/>
              <a:t> </a:t>
            </a:r>
            <a:r>
              <a:rPr lang="en-US" altLang="zh-CN" sz="2000" dirty="0"/>
              <a:t>just</a:t>
            </a:r>
            <a:r>
              <a:rPr lang="zh-CN" altLang="en-US" sz="2000" dirty="0"/>
              <a:t> </a:t>
            </a:r>
            <a:r>
              <a:rPr lang="en-US" altLang="zh-CN" sz="2000" dirty="0"/>
              <a:t>leave</a:t>
            </a:r>
            <a:r>
              <a:rPr lang="zh-CN" altLang="en-US" sz="2000" dirty="0"/>
              <a:t> </a:t>
            </a:r>
            <a:r>
              <a:rPr lang="en-US" altLang="zh-CN" sz="2000" dirty="0"/>
              <a:t>configurations</a:t>
            </a:r>
            <a:r>
              <a:rPr lang="zh-CN" altLang="en-US" sz="2000" dirty="0"/>
              <a:t> </a:t>
            </a:r>
            <a:r>
              <a:rPr lang="en-US" altLang="zh-CN" sz="2000" dirty="0"/>
              <a:t>as</a:t>
            </a:r>
            <a:r>
              <a:rPr lang="zh-CN" altLang="en-US" sz="2000" dirty="0"/>
              <a:t> </a:t>
            </a:r>
            <a:r>
              <a:rPr lang="en-US" altLang="zh-CN" sz="2000" dirty="0"/>
              <a:t>default.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36AD45-F8ED-6042-96DC-0299F3359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47" y="3670300"/>
            <a:ext cx="82296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97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18D26-6BF0-B54B-AD81-AB0DE54D0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012" y="365124"/>
            <a:ext cx="11261318" cy="1124659"/>
          </a:xfrm>
        </p:spPr>
        <p:txBody>
          <a:bodyPr>
            <a:normAutofit/>
          </a:bodyPr>
          <a:lstStyle/>
          <a:p>
            <a:r>
              <a:rPr lang="en-US" altLang="zh-CN" dirty="0"/>
              <a:t>Based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study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designed</a:t>
            </a:r>
            <a:r>
              <a:rPr lang="zh-CN" altLang="en-US" dirty="0"/>
              <a:t> </a:t>
            </a:r>
            <a:r>
              <a:rPr lang="en-US" altLang="zh-CN" dirty="0" err="1"/>
              <a:t>PracExtractor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110FEA1-83F2-2549-9238-5564BB122D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3427424"/>
              </p:ext>
            </p:extLst>
          </p:nvPr>
        </p:nvGraphicFramePr>
        <p:xfrm>
          <a:off x="2957370" y="2606496"/>
          <a:ext cx="2910029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029">
                  <a:extLst>
                    <a:ext uri="{9D8B030D-6E8A-4147-A177-3AD203B41FA5}">
                      <a16:colId xmlns:a16="http://schemas.microsoft.com/office/drawing/2014/main" val="12401679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Good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practices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descriptions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224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p1: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crc32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option is recommended.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endParaRPr lang="en-US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110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p2: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value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between 8 to 16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is suggested.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396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p3: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 suggest to set it less than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ThreadsPerChild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.”</a:t>
                      </a:r>
                      <a:endParaRPr lang="en-US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048031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2278F-81A6-7843-8E77-FF4632436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5143D8-59A2-5044-82CC-58EF42514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82" y="3014090"/>
            <a:ext cx="1498318" cy="11261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C5DB7F-987A-914F-AA98-2931E02EA72D}"/>
              </a:ext>
            </a:extLst>
          </p:cNvPr>
          <p:cNvSpPr txBox="1"/>
          <p:nvPr/>
        </p:nvSpPr>
        <p:spPr>
          <a:xfrm>
            <a:off x="542012" y="3167261"/>
            <a:ext cx="85498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Manual</a:t>
            </a:r>
          </a:p>
          <a:p>
            <a:endParaRPr lang="en-US" altLang="zh-CN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Content Placeholder 6">
                <a:extLst>
                  <a:ext uri="{FF2B5EF4-FFF2-40B4-BE49-F238E27FC236}">
                    <a16:creationId xmlns:a16="http://schemas.microsoft.com/office/drawing/2014/main" id="{AB88C4E3-AD65-F942-8816-B0AE879BEBB7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7036106" y="2920941"/>
              <a:ext cx="2247900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47900">
                      <a:extLst>
                        <a:ext uri="{9D8B030D-6E8A-4147-A177-3AD203B41FA5}">
                          <a16:colId xmlns:a16="http://schemas.microsoft.com/office/drawing/2014/main" val="124016793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Specifications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322248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p1</a:t>
                          </a:r>
                          <a:r>
                            <a:rPr lang="zh-CN" alt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==</a:t>
                          </a:r>
                          <a:r>
                            <a:rPr lang="zh-CN" alt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crc32</a:t>
                          </a:r>
                          <a:endParaRPr lang="en-US" dirty="0">
                            <a:effectLst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401106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p2</a:t>
                          </a:r>
                          <a:r>
                            <a:rPr lang="zh-CN" alt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sz="1800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</m:oMath>
                          </a14:m>
                          <a:r>
                            <a:rPr lang="zh-CN" alt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[8,</a:t>
                          </a:r>
                          <a:r>
                            <a:rPr lang="zh-CN" alt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16]</a:t>
                          </a:r>
                          <a:endParaRPr lang="en-US" dirty="0">
                            <a:effectLst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03962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</a:t>
                          </a:r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&lt; </a:t>
                          </a:r>
                          <a:r>
                            <a:rPr lang="en-US" sz="1800" kern="1200" dirty="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ThreadsPerChild</a:t>
                          </a:r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dirty="0">
                            <a:effectLst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04803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Content Placeholder 6">
                <a:extLst>
                  <a:ext uri="{FF2B5EF4-FFF2-40B4-BE49-F238E27FC236}">
                    <a16:creationId xmlns:a16="http://schemas.microsoft.com/office/drawing/2014/main" id="{AB88C4E3-AD65-F942-8816-B0AE879BEBB7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7036106" y="2920941"/>
              <a:ext cx="2247900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47900">
                      <a:extLst>
                        <a:ext uri="{9D8B030D-6E8A-4147-A177-3AD203B41FA5}">
                          <a16:colId xmlns:a16="http://schemas.microsoft.com/office/drawing/2014/main" val="124016793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Specifications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322248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p1</a:t>
                          </a:r>
                          <a:r>
                            <a:rPr lang="zh-CN" alt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==</a:t>
                          </a:r>
                          <a:r>
                            <a:rPr lang="zh-CN" alt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crc32</a:t>
                          </a:r>
                          <a:endParaRPr lang="en-US" dirty="0">
                            <a:effectLst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401106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62" t="-200000" r="-562" b="-1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03962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</a:t>
                          </a:r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&lt; </a:t>
                          </a:r>
                          <a:r>
                            <a:rPr lang="en-US" sz="1800" kern="1200" dirty="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ThreadsPerChild</a:t>
                          </a:r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dirty="0">
                            <a:effectLst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048031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948DDD5B-321C-D54E-A193-15DC793A2E6C}"/>
              </a:ext>
            </a:extLst>
          </p:cNvPr>
          <p:cNvGrpSpPr/>
          <p:nvPr/>
        </p:nvGrpSpPr>
        <p:grpSpPr>
          <a:xfrm>
            <a:off x="10680394" y="3100291"/>
            <a:ext cx="1220927" cy="1124659"/>
            <a:chOff x="2980707" y="2210120"/>
            <a:chExt cx="2030681" cy="1655655"/>
          </a:xfrm>
        </p:grpSpPr>
        <p:sp>
          <p:nvSpPr>
            <p:cNvPr id="10" name="Snip Single Corner Rectangle 9">
              <a:extLst>
                <a:ext uri="{FF2B5EF4-FFF2-40B4-BE49-F238E27FC236}">
                  <a16:creationId xmlns:a16="http://schemas.microsoft.com/office/drawing/2014/main" id="{A6CF9DDE-F54D-3F40-88AC-C6483838F40B}"/>
                </a:ext>
              </a:extLst>
            </p:cNvPr>
            <p:cNvSpPr/>
            <p:nvPr/>
          </p:nvSpPr>
          <p:spPr>
            <a:xfrm>
              <a:off x="2980707" y="2210120"/>
              <a:ext cx="2030681" cy="1655655"/>
            </a:xfrm>
            <a:prstGeom prst="snip1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8A6490-DE28-4049-833E-9C73A17F530D}"/>
                </a:ext>
              </a:extLst>
            </p:cNvPr>
            <p:cNvSpPr txBox="1"/>
            <p:nvPr/>
          </p:nvSpPr>
          <p:spPr>
            <a:xfrm>
              <a:off x="2980707" y="2253405"/>
              <a:ext cx="1867700" cy="1585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/>
                <a:t>Config</a:t>
              </a:r>
              <a:r>
                <a:rPr lang="zh-CN" altLang="en-US" sz="1600" b="1" dirty="0"/>
                <a:t> </a:t>
              </a:r>
              <a:r>
                <a:rPr lang="en-US" altLang="zh-CN" sz="1600" b="1" dirty="0"/>
                <a:t>files</a:t>
              </a:r>
            </a:p>
            <a:p>
              <a:endParaRPr lang="en-US" altLang="zh-CN" sz="1600" b="1" dirty="0"/>
            </a:p>
            <a:p>
              <a:r>
                <a:rPr lang="zh-CN" altLang="en-US" sz="1600" dirty="0">
                  <a:solidFill>
                    <a:srgbClr val="FF0000"/>
                  </a:solidFill>
                </a:rPr>
                <a:t>  </a:t>
              </a:r>
              <a:r>
                <a:rPr lang="en-US" altLang="zh-CN" sz="1600" dirty="0">
                  <a:solidFill>
                    <a:srgbClr val="FF0000"/>
                  </a:solidFill>
                </a:rPr>
                <a:t>p2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=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6</a:t>
              </a:r>
            </a:p>
            <a:p>
              <a:r>
                <a:rPr lang="zh-CN" altLang="en-US" sz="1600" dirty="0">
                  <a:solidFill>
                    <a:srgbClr val="FF0000"/>
                  </a:solidFill>
                </a:rPr>
                <a:t>  </a:t>
              </a:r>
              <a:r>
                <a:rPr lang="en-US" altLang="zh-CN" sz="1600" dirty="0">
                  <a:solidFill>
                    <a:srgbClr val="FF0000"/>
                  </a:solidFill>
                </a:rPr>
                <a:t>…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150142E-EEFE-A842-B025-5017A8D1594B}"/>
              </a:ext>
            </a:extLst>
          </p:cNvPr>
          <p:cNvGrpSpPr/>
          <p:nvPr/>
        </p:nvGrpSpPr>
        <p:grpSpPr>
          <a:xfrm>
            <a:off x="1648202" y="2551609"/>
            <a:ext cx="1383309" cy="1631216"/>
            <a:chOff x="1747058" y="2551609"/>
            <a:chExt cx="1383309" cy="1631216"/>
          </a:xfrm>
        </p:grpSpPr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92AE5E36-0C77-EF4C-B57E-85696E7CEA85}"/>
                </a:ext>
              </a:extLst>
            </p:cNvPr>
            <p:cNvSpPr/>
            <p:nvPr/>
          </p:nvSpPr>
          <p:spPr>
            <a:xfrm>
              <a:off x="1817113" y="3203484"/>
              <a:ext cx="1042266" cy="608897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8106C7-D004-3141-BD58-F6444985E531}"/>
                </a:ext>
              </a:extLst>
            </p:cNvPr>
            <p:cNvSpPr txBox="1"/>
            <p:nvPr/>
          </p:nvSpPr>
          <p:spPr>
            <a:xfrm>
              <a:off x="1747058" y="2551609"/>
              <a:ext cx="138330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Extract</a:t>
              </a:r>
            </a:p>
            <a:p>
              <a:endParaRPr lang="en-US" sz="2000" dirty="0"/>
            </a:p>
            <a:p>
              <a:endParaRPr lang="en-US" sz="2000" dirty="0"/>
            </a:p>
            <a:p>
              <a:endParaRPr lang="en-US" sz="2000" dirty="0"/>
            </a:p>
            <a:p>
              <a:endParaRPr lang="en-US" sz="20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1897876-BDBA-B64B-9F71-1E421CE6ACF8}"/>
              </a:ext>
            </a:extLst>
          </p:cNvPr>
          <p:cNvGrpSpPr/>
          <p:nvPr/>
        </p:nvGrpSpPr>
        <p:grpSpPr>
          <a:xfrm>
            <a:off x="5876490" y="2564309"/>
            <a:ext cx="1186714" cy="1631216"/>
            <a:chOff x="5876490" y="2564309"/>
            <a:chExt cx="1186714" cy="1631216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FDBC6ADB-EDE9-B24B-82E5-42237C680913}"/>
                </a:ext>
              </a:extLst>
            </p:cNvPr>
            <p:cNvSpPr/>
            <p:nvPr/>
          </p:nvSpPr>
          <p:spPr>
            <a:xfrm>
              <a:off x="5907377" y="3203484"/>
              <a:ext cx="1042266" cy="608897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843DDA9-F5DA-874C-8C37-529C1AFD647D}"/>
                </a:ext>
              </a:extLst>
            </p:cNvPr>
            <p:cNvSpPr txBox="1"/>
            <p:nvPr/>
          </p:nvSpPr>
          <p:spPr>
            <a:xfrm>
              <a:off x="5876490" y="2564309"/>
              <a:ext cx="118671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Convert</a:t>
              </a:r>
            </a:p>
            <a:p>
              <a:endParaRPr lang="en-US" sz="2000" dirty="0"/>
            </a:p>
            <a:p>
              <a:endParaRPr lang="en-US" sz="2000" dirty="0"/>
            </a:p>
            <a:p>
              <a:endParaRPr lang="en-US" sz="2000" dirty="0"/>
            </a:p>
            <a:p>
              <a:endParaRPr lang="en-US" sz="20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A38360D-D2B4-D449-B8E3-B8EE708AC8CB}"/>
              </a:ext>
            </a:extLst>
          </p:cNvPr>
          <p:cNvGrpSpPr/>
          <p:nvPr/>
        </p:nvGrpSpPr>
        <p:grpSpPr>
          <a:xfrm>
            <a:off x="9407217" y="2681767"/>
            <a:ext cx="1186714" cy="1199826"/>
            <a:chOff x="9407217" y="2681767"/>
            <a:chExt cx="1186714" cy="1199826"/>
          </a:xfrm>
        </p:grpSpPr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D768BC80-DCFB-D448-B4EC-FE64425CA0E2}"/>
                </a:ext>
              </a:extLst>
            </p:cNvPr>
            <p:cNvSpPr/>
            <p:nvPr/>
          </p:nvSpPr>
          <p:spPr>
            <a:xfrm>
              <a:off x="9461067" y="3272696"/>
              <a:ext cx="1042266" cy="608897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C94EB-8574-0343-8366-DC815C019169}"/>
                </a:ext>
              </a:extLst>
            </p:cNvPr>
            <p:cNvSpPr txBox="1"/>
            <p:nvPr/>
          </p:nvSpPr>
          <p:spPr>
            <a:xfrm>
              <a:off x="9407217" y="2681767"/>
              <a:ext cx="11867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Check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64377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DD993-7166-1B43-BCD1-F8A01AB62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7275"/>
          </a:xfrm>
        </p:spPr>
        <p:txBody>
          <a:bodyPr/>
          <a:lstStyle/>
          <a:p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challenges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 err="1"/>
              <a:t>PracExtractor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CB988-5563-7747-B30F-8A5A4EFF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9C687FB-86A1-9E4B-8565-59F50C756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187" y="1422401"/>
            <a:ext cx="8905841" cy="181428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effective</a:t>
            </a:r>
            <a:r>
              <a:rPr lang="zh-CN" altLang="en-US" dirty="0"/>
              <a:t> </a:t>
            </a:r>
            <a:r>
              <a:rPr lang="en-US" altLang="zh-CN" dirty="0"/>
              <a:t>filter</a:t>
            </a:r>
            <a:r>
              <a:rPr lang="zh-CN" altLang="en-US" dirty="0"/>
              <a:t> </a:t>
            </a:r>
            <a:r>
              <a:rPr lang="en-US" altLang="zh-CN" dirty="0"/>
              <a:t>noises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extracts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</a:t>
            </a:r>
            <a:r>
              <a:rPr lang="zh-CN" altLang="en-US" dirty="0"/>
              <a:t> </a:t>
            </a:r>
            <a:r>
              <a:rPr lang="en-US" altLang="zh-CN" dirty="0"/>
              <a:t>descriptions?</a:t>
            </a: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zh-CN" dirty="0">
                <a:solidFill>
                  <a:prstClr val="white"/>
                </a:solidFill>
              </a:rPr>
              <a:t>99</a:t>
            </a:r>
            <a:r>
              <a:rPr lang="en-US" dirty="0">
                <a:solidFill>
                  <a:prstClr val="white"/>
                </a:solidFill>
              </a:rPr>
              <a:t>.</a:t>
            </a:r>
            <a:r>
              <a:rPr lang="en-US" altLang="zh-CN" dirty="0">
                <a:solidFill>
                  <a:prstClr val="white"/>
                </a:solidFill>
              </a:rPr>
              <a:t>6</a:t>
            </a:r>
            <a:r>
              <a:rPr lang="en-US" dirty="0">
                <a:solidFill>
                  <a:prstClr val="white"/>
                </a:solidFill>
              </a:rPr>
              <a:t>%</a:t>
            </a:r>
            <a:r>
              <a:rPr lang="zh-CN" altLang="en-US" dirty="0">
                <a:solidFill>
                  <a:prstClr val="white"/>
                </a:solidFill>
              </a:rPr>
              <a:t> </a:t>
            </a:r>
            <a:r>
              <a:rPr lang="en-US" dirty="0">
                <a:solidFill>
                  <a:prstClr val="white"/>
                </a:solidFill>
              </a:rPr>
              <a:t>–</a:t>
            </a:r>
            <a:r>
              <a:rPr lang="zh-CN" altLang="en-US" dirty="0">
                <a:solidFill>
                  <a:prstClr val="white"/>
                </a:solidFill>
              </a:rPr>
              <a:t> </a:t>
            </a:r>
            <a:r>
              <a:rPr lang="en-US" altLang="zh-CN" dirty="0">
                <a:solidFill>
                  <a:prstClr val="white"/>
                </a:solidFill>
              </a:rPr>
              <a:t>97</a:t>
            </a:r>
            <a:r>
              <a:rPr lang="en-US" dirty="0">
                <a:solidFill>
                  <a:prstClr val="white"/>
                </a:solidFill>
              </a:rPr>
              <a:t>.</a:t>
            </a:r>
            <a:r>
              <a:rPr lang="en-US" altLang="zh-CN" dirty="0">
                <a:solidFill>
                  <a:prstClr val="white"/>
                </a:solidFill>
              </a:rPr>
              <a:t>3</a:t>
            </a:r>
            <a:r>
              <a:rPr lang="en-US" dirty="0">
                <a:solidFill>
                  <a:prstClr val="white"/>
                </a:solidFill>
              </a:rPr>
              <a:t>% of sente</a:t>
            </a:r>
            <a:r>
              <a:rPr lang="en-US" altLang="zh-CN" dirty="0">
                <a:solidFill>
                  <a:prstClr val="white"/>
                </a:solidFill>
              </a:rPr>
              <a:t>nces</a:t>
            </a:r>
            <a:r>
              <a:rPr lang="zh-CN" altLang="en-US" dirty="0">
                <a:solidFill>
                  <a:prstClr val="white"/>
                </a:solidFill>
              </a:rPr>
              <a:t> </a:t>
            </a:r>
            <a:r>
              <a:rPr lang="en-US" altLang="zh-CN" dirty="0">
                <a:solidFill>
                  <a:prstClr val="white"/>
                </a:solidFill>
              </a:rPr>
              <a:t>in</a:t>
            </a:r>
            <a:r>
              <a:rPr lang="zh-CN" altLang="en-US" dirty="0">
                <a:solidFill>
                  <a:prstClr val="white"/>
                </a:solidFill>
              </a:rPr>
              <a:t> </a:t>
            </a:r>
            <a:r>
              <a:rPr lang="en-US" altLang="zh-CN" dirty="0">
                <a:solidFill>
                  <a:prstClr val="white"/>
                </a:solidFill>
              </a:rPr>
              <a:t>manuals</a:t>
            </a:r>
            <a:r>
              <a:rPr lang="zh-CN" altLang="en-US" dirty="0">
                <a:solidFill>
                  <a:prstClr val="white"/>
                </a:solidFill>
              </a:rPr>
              <a:t> </a:t>
            </a:r>
            <a:r>
              <a:rPr lang="en-US" altLang="zh-CN" dirty="0">
                <a:solidFill>
                  <a:prstClr val="white"/>
                </a:solidFill>
              </a:rPr>
              <a:t>are</a:t>
            </a:r>
            <a:r>
              <a:rPr lang="zh-CN" altLang="en-US" dirty="0">
                <a:solidFill>
                  <a:prstClr val="white"/>
                </a:solidFill>
              </a:rPr>
              <a:t> </a:t>
            </a:r>
            <a:r>
              <a:rPr lang="en-US" altLang="zh-CN" dirty="0">
                <a:solidFill>
                  <a:prstClr val="white"/>
                </a:solidFill>
              </a:rPr>
              <a:t>NOT</a:t>
            </a:r>
            <a:r>
              <a:rPr lang="zh-CN" altLang="en-US" dirty="0">
                <a:solidFill>
                  <a:prstClr val="white"/>
                </a:solidFill>
              </a:rPr>
              <a:t> </a:t>
            </a:r>
            <a:r>
              <a:rPr lang="en-US" altLang="zh-CN" dirty="0">
                <a:solidFill>
                  <a:prstClr val="white"/>
                </a:solidFill>
              </a:rPr>
              <a:t>related</a:t>
            </a:r>
            <a:r>
              <a:rPr lang="zh-CN" altLang="en-US" dirty="0">
                <a:solidFill>
                  <a:prstClr val="white"/>
                </a:solidFill>
              </a:rPr>
              <a:t> </a:t>
            </a:r>
            <a:r>
              <a:rPr lang="en-US" altLang="zh-CN" dirty="0">
                <a:solidFill>
                  <a:prstClr val="white"/>
                </a:solidFill>
              </a:rPr>
              <a:t>to</a:t>
            </a:r>
            <a:r>
              <a:rPr lang="zh-CN" altLang="en-US" dirty="0">
                <a:solidFill>
                  <a:prstClr val="white"/>
                </a:solidFill>
              </a:rPr>
              <a:t> </a:t>
            </a:r>
            <a:r>
              <a:rPr lang="en-US" altLang="zh-CN" dirty="0">
                <a:solidFill>
                  <a:prstClr val="white"/>
                </a:solidFill>
              </a:rPr>
              <a:t>good</a:t>
            </a:r>
            <a:r>
              <a:rPr lang="zh-CN" altLang="en-US" dirty="0">
                <a:solidFill>
                  <a:prstClr val="white"/>
                </a:solidFill>
              </a:rPr>
              <a:t> </a:t>
            </a:r>
            <a:r>
              <a:rPr lang="en-US" altLang="zh-CN" dirty="0">
                <a:solidFill>
                  <a:prstClr val="white"/>
                </a:solidFill>
              </a:rPr>
              <a:t>practices.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DA29E7-E956-924E-AC7F-D10974421731}"/>
              </a:ext>
            </a:extLst>
          </p:cNvPr>
          <p:cNvSpPr txBox="1">
            <a:spLocks/>
          </p:cNvSpPr>
          <p:nvPr/>
        </p:nvSpPr>
        <p:spPr>
          <a:xfrm>
            <a:off x="775188" y="3595914"/>
            <a:ext cx="8905840" cy="18396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convert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</a:t>
            </a:r>
            <a:r>
              <a:rPr lang="zh-CN" altLang="en-US" dirty="0"/>
              <a:t> </a:t>
            </a:r>
            <a:r>
              <a:rPr lang="en-US" altLang="zh-CN" dirty="0"/>
              <a:t>descriptions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free-text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checkable</a:t>
            </a:r>
            <a:r>
              <a:rPr lang="zh-CN" altLang="en-US" dirty="0"/>
              <a:t> </a:t>
            </a:r>
            <a:r>
              <a:rPr lang="en-US" altLang="zh-CN" dirty="0"/>
              <a:t>specifications?</a:t>
            </a:r>
          </a:p>
          <a:p>
            <a:pPr lvl="1"/>
            <a:r>
              <a:rPr lang="en-US" altLang="zh-CN" dirty="0"/>
              <a:t>Sentences</a:t>
            </a:r>
            <a:r>
              <a:rPr lang="zh-CN" altLang="en-US" dirty="0"/>
              <a:t> </a:t>
            </a:r>
            <a:r>
              <a:rPr lang="en-US" altLang="zh-CN" dirty="0"/>
              <a:t>like</a:t>
            </a:r>
            <a:r>
              <a:rPr lang="zh-CN" altLang="en-US" dirty="0"/>
              <a:t> </a:t>
            </a:r>
            <a:r>
              <a:rPr lang="en-US" altLang="zh-CN" dirty="0"/>
              <a:t>“t</a:t>
            </a:r>
            <a:r>
              <a:rPr lang="en-US" dirty="0"/>
              <a:t>he crc32 option is recommended</a:t>
            </a:r>
            <a:r>
              <a:rPr lang="en-US" altLang="zh-CN" dirty="0"/>
              <a:t>”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directly</a:t>
            </a:r>
            <a:r>
              <a:rPr lang="zh-CN" altLang="en-US" dirty="0"/>
              <a:t> </a:t>
            </a:r>
            <a:r>
              <a:rPr lang="en-US" altLang="zh-CN" dirty="0"/>
              <a:t>checkable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47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DD993-7166-1B43-BCD1-F8A01AB62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12" y="187389"/>
            <a:ext cx="11092543" cy="1057275"/>
          </a:xfrm>
        </p:spPr>
        <p:txBody>
          <a:bodyPr>
            <a:normAutofit/>
          </a:bodyPr>
          <a:lstStyle/>
          <a:p>
            <a:r>
              <a:rPr lang="en-US" altLang="zh-CN" dirty="0"/>
              <a:t>Challenge</a:t>
            </a:r>
            <a:r>
              <a:rPr lang="zh-CN" altLang="en-US" dirty="0"/>
              <a:t> </a:t>
            </a:r>
            <a:r>
              <a:rPr lang="en-US" altLang="zh-CN" dirty="0"/>
              <a:t>1:</a:t>
            </a:r>
            <a:r>
              <a:rPr lang="zh-CN" altLang="en-US" dirty="0"/>
              <a:t> </a:t>
            </a:r>
            <a:r>
              <a:rPr lang="en-US" altLang="zh-CN" dirty="0"/>
              <a:t>Extract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</a:t>
            </a:r>
            <a:r>
              <a:rPr lang="zh-CN" altLang="en-US" dirty="0"/>
              <a:t> </a:t>
            </a:r>
            <a:r>
              <a:rPr lang="en-US" altLang="zh-CN" dirty="0"/>
              <a:t>descriptions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CB988-5563-7747-B30F-8A5A4EFF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13</a:t>
            </a:fld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9EAF091-2ADF-1342-862A-187202C3C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27" y="1244664"/>
            <a:ext cx="10515600" cy="1176563"/>
          </a:xfrm>
        </p:spPr>
        <p:txBody>
          <a:bodyPr>
            <a:normAutofit/>
          </a:bodyPr>
          <a:lstStyle/>
          <a:p>
            <a:r>
              <a:rPr lang="en-US" altLang="zh-CN" dirty="0"/>
              <a:t>Keyword</a:t>
            </a:r>
            <a:r>
              <a:rPr lang="zh-CN" altLang="en-US" dirty="0"/>
              <a:t> </a:t>
            </a:r>
            <a:r>
              <a:rPr lang="en-US" altLang="zh-CN" dirty="0"/>
              <a:t>filtering</a:t>
            </a:r>
          </a:p>
          <a:p>
            <a:r>
              <a:rPr lang="en-US" altLang="zh-CN" dirty="0"/>
              <a:t>Syntactic-pattern</a:t>
            </a:r>
            <a:r>
              <a:rPr lang="zh-CN" altLang="en-US" dirty="0"/>
              <a:t> </a:t>
            </a:r>
            <a:r>
              <a:rPr lang="en-US" altLang="zh-CN" dirty="0"/>
              <a:t>filtering</a:t>
            </a:r>
          </a:p>
          <a:p>
            <a:endParaRPr lang="en-US" altLang="zh-CN" dirty="0"/>
          </a:p>
          <a:p>
            <a:endParaRPr lang="en-US" altLang="zh-CN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6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DD993-7166-1B43-BCD1-F8A01AB62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12" y="187389"/>
            <a:ext cx="11092543" cy="1057275"/>
          </a:xfrm>
        </p:spPr>
        <p:txBody>
          <a:bodyPr>
            <a:normAutofit/>
          </a:bodyPr>
          <a:lstStyle/>
          <a:p>
            <a:r>
              <a:rPr lang="en-US" altLang="zh-CN" dirty="0"/>
              <a:t>Challenge</a:t>
            </a:r>
            <a:r>
              <a:rPr lang="zh-CN" altLang="en-US" dirty="0"/>
              <a:t> </a:t>
            </a:r>
            <a:r>
              <a:rPr lang="en-US" altLang="zh-CN" dirty="0"/>
              <a:t>1:</a:t>
            </a:r>
            <a:r>
              <a:rPr lang="zh-CN" altLang="en-US" dirty="0"/>
              <a:t> </a:t>
            </a:r>
            <a:r>
              <a:rPr lang="en-US" altLang="zh-CN" dirty="0"/>
              <a:t>Extract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</a:t>
            </a:r>
            <a:r>
              <a:rPr lang="zh-CN" altLang="en-US" dirty="0"/>
              <a:t> </a:t>
            </a:r>
            <a:r>
              <a:rPr lang="en-US" altLang="zh-CN" dirty="0"/>
              <a:t>descriptions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CB988-5563-7747-B30F-8A5A4EFF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14</a:t>
            </a:fld>
            <a:endParaRPr lang="en-US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B7D40ED2-BC1D-C94E-8989-6CEC364A92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317181"/>
              </p:ext>
            </p:extLst>
          </p:nvPr>
        </p:nvGraphicFramePr>
        <p:xfrm>
          <a:off x="6752324" y="2416809"/>
          <a:ext cx="2986273" cy="19935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6273">
                  <a:extLst>
                    <a:ext uri="{9D8B030D-6E8A-4147-A177-3AD203B41FA5}">
                      <a16:colId xmlns:a16="http://schemas.microsoft.com/office/drawing/2014/main" val="1240167935"/>
                    </a:ext>
                  </a:extLst>
                </a:gridCol>
              </a:tblGrid>
              <a:tr h="439089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Good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practices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candidates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224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crc32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option is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recommended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endParaRPr lang="en-US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110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This is not guaranteed even with the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recommended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settings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</a:t>
                      </a:r>
                      <a:endParaRPr lang="en-US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396275"/>
                  </a:ext>
                </a:extLst>
              </a:tr>
            </a:tbl>
          </a:graphicData>
        </a:graphic>
      </p:graphicFrame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5B523A20-37B6-D14B-B950-44B4D9A97B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2360674"/>
              </p:ext>
            </p:extLst>
          </p:nvPr>
        </p:nvGraphicFramePr>
        <p:xfrm>
          <a:off x="1326062" y="2416809"/>
          <a:ext cx="2986273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6273">
                  <a:extLst>
                    <a:ext uri="{9D8B030D-6E8A-4147-A177-3AD203B41FA5}">
                      <a16:colId xmlns:a16="http://schemas.microsoft.com/office/drawing/2014/main" val="12401679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Sentences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in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manuals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224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crc32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option is 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recommended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endParaRPr lang="en-US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110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This is not guaranteed even with the recommended settings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</a:t>
                      </a:r>
                      <a:endParaRPr lang="en-US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396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effectLst/>
                        </a:rPr>
                        <a:t>“Specifies how to generate and verify</a:t>
                      </a:r>
                      <a:r>
                        <a:rPr lang="zh-CN" altLang="en-US" dirty="0">
                          <a:effectLst/>
                        </a:rPr>
                        <a:t> </a:t>
                      </a:r>
                      <a:r>
                        <a:rPr lang="en-US" altLang="zh-CN" dirty="0">
                          <a:effectLst/>
                        </a:rPr>
                        <a:t>the</a:t>
                      </a:r>
                      <a:r>
                        <a:rPr lang="zh-CN" altLang="en-US" dirty="0">
                          <a:effectLst/>
                        </a:rPr>
                        <a:t> </a:t>
                      </a:r>
                      <a:r>
                        <a:rPr lang="en-US" altLang="zh-CN" dirty="0">
                          <a:effectLst/>
                        </a:rPr>
                        <a:t>checksum</a:t>
                      </a:r>
                      <a:r>
                        <a:rPr lang="zh-CN" altLang="en-US" dirty="0">
                          <a:effectLst/>
                        </a:rPr>
                        <a:t> </a:t>
                      </a:r>
                      <a:r>
                        <a:rPr lang="en-US" altLang="zh-CN" dirty="0">
                          <a:effectLst/>
                        </a:rPr>
                        <a:t>stored in the disk blocks”</a:t>
                      </a:r>
                      <a:endParaRPr lang="en-US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61136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8C3BCC45-CB0E-EB42-A6F8-3B05AF14F117}"/>
              </a:ext>
            </a:extLst>
          </p:cNvPr>
          <p:cNvGrpSpPr/>
          <p:nvPr/>
        </p:nvGrpSpPr>
        <p:grpSpPr>
          <a:xfrm>
            <a:off x="4971304" y="2471386"/>
            <a:ext cx="1383309" cy="1938992"/>
            <a:chOff x="1747058" y="2551609"/>
            <a:chExt cx="1383309" cy="1938992"/>
          </a:xfrm>
        </p:grpSpPr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38840156-4FAA-1242-9B03-E11C2E236D9D}"/>
                </a:ext>
              </a:extLst>
            </p:cNvPr>
            <p:cNvSpPr/>
            <p:nvPr/>
          </p:nvSpPr>
          <p:spPr>
            <a:xfrm>
              <a:off x="1817113" y="3203484"/>
              <a:ext cx="1042266" cy="608897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A13A3BD-FD43-7F43-8FA5-1D59126C5A45}"/>
                </a:ext>
              </a:extLst>
            </p:cNvPr>
            <p:cNvSpPr txBox="1"/>
            <p:nvPr/>
          </p:nvSpPr>
          <p:spPr>
            <a:xfrm>
              <a:off x="1747058" y="2551609"/>
              <a:ext cx="13833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Keyword</a:t>
              </a:r>
              <a:r>
                <a:rPr lang="zh-CN" altLang="en-US" sz="2000" dirty="0"/>
                <a:t> </a:t>
              </a:r>
              <a:r>
                <a:rPr lang="en-US" altLang="zh-CN" sz="2000" dirty="0"/>
                <a:t>filtering</a:t>
              </a:r>
            </a:p>
            <a:p>
              <a:endParaRPr lang="en-US" sz="2000" dirty="0"/>
            </a:p>
            <a:p>
              <a:endParaRPr lang="en-US" sz="2000" dirty="0"/>
            </a:p>
            <a:p>
              <a:endParaRPr lang="en-US" sz="2000" dirty="0"/>
            </a:p>
            <a:p>
              <a:endParaRPr lang="en-US" sz="2000" dirty="0"/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9EAF091-2ADF-1342-862A-187202C3C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27" y="1244665"/>
            <a:ext cx="10515600" cy="918986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Keyword</a:t>
            </a:r>
            <a:r>
              <a:rPr lang="zh-CN" altLang="en-US" dirty="0"/>
              <a:t> </a:t>
            </a:r>
            <a:r>
              <a:rPr lang="en-US" altLang="zh-CN" dirty="0"/>
              <a:t>filtering</a:t>
            </a:r>
          </a:p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Syntactic-pattern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filtering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71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DD993-7166-1B43-BCD1-F8A01AB62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28" y="356398"/>
            <a:ext cx="11092543" cy="1057275"/>
          </a:xfrm>
        </p:spPr>
        <p:txBody>
          <a:bodyPr>
            <a:normAutofit/>
          </a:bodyPr>
          <a:lstStyle/>
          <a:p>
            <a:r>
              <a:rPr lang="en-US" altLang="zh-CN" dirty="0"/>
              <a:t>Challenge</a:t>
            </a:r>
            <a:r>
              <a:rPr lang="zh-CN" altLang="en-US" dirty="0"/>
              <a:t> </a:t>
            </a:r>
            <a:r>
              <a:rPr lang="en-US" altLang="zh-CN" dirty="0"/>
              <a:t>1:</a:t>
            </a:r>
            <a:r>
              <a:rPr lang="zh-CN" altLang="en-US" dirty="0"/>
              <a:t> </a:t>
            </a:r>
            <a:r>
              <a:rPr lang="en-US" altLang="zh-CN" dirty="0"/>
              <a:t>Extract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</a:t>
            </a:r>
            <a:r>
              <a:rPr lang="zh-CN" altLang="en-US" dirty="0"/>
              <a:t> </a:t>
            </a:r>
            <a:r>
              <a:rPr lang="en-US" altLang="zh-CN" dirty="0"/>
              <a:t>descriptions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CB988-5563-7747-B30F-8A5A4EFF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15</a:t>
            </a:fld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C11E47-7A0C-6E44-8E6E-875F730EA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51" y="1403929"/>
            <a:ext cx="10515600" cy="1057274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Keyword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filtering</a:t>
            </a:r>
          </a:p>
          <a:p>
            <a:r>
              <a:rPr lang="en-US" altLang="zh-CN" dirty="0"/>
              <a:t>Syntactic-pattern</a:t>
            </a:r>
            <a:r>
              <a:rPr lang="zh-CN" altLang="en-US" dirty="0"/>
              <a:t> </a:t>
            </a:r>
            <a:r>
              <a:rPr lang="en-US" altLang="zh-CN" dirty="0"/>
              <a:t>filtering</a:t>
            </a:r>
          </a:p>
          <a:p>
            <a:pPr lvl="1"/>
            <a:endParaRPr lang="en-US" dirty="0"/>
          </a:p>
        </p:txBody>
      </p:sp>
      <p:graphicFrame>
        <p:nvGraphicFramePr>
          <p:cNvPr id="40" name="Content Placeholder 6">
            <a:extLst>
              <a:ext uri="{FF2B5EF4-FFF2-40B4-BE49-F238E27FC236}">
                <a16:creationId xmlns:a16="http://schemas.microsoft.com/office/drawing/2014/main" id="{AB8730B1-24B8-FC4A-8547-565F81C778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3697219"/>
              </p:ext>
            </p:extLst>
          </p:nvPr>
        </p:nvGraphicFramePr>
        <p:xfrm>
          <a:off x="708288" y="2606724"/>
          <a:ext cx="6034715" cy="22421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4715">
                  <a:extLst>
                    <a:ext uri="{9D8B030D-6E8A-4147-A177-3AD203B41FA5}">
                      <a16:colId xmlns:a16="http://schemas.microsoft.com/office/drawing/2014/main" val="1240167935"/>
                    </a:ext>
                  </a:extLst>
                </a:gridCol>
              </a:tblGrid>
              <a:tr h="335149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Good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practices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candidates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224813"/>
                  </a:ext>
                </a:extLst>
              </a:tr>
              <a:tr h="7600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crc32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option is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recommended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endParaRPr lang="en-US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110604"/>
                  </a:ext>
                </a:extLst>
              </a:tr>
              <a:tr h="10858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This is not guaranteed even with the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recommended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settings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</a:t>
                      </a:r>
                      <a:endParaRPr lang="en-US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3962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814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DD993-7166-1B43-BCD1-F8A01AB62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28" y="356398"/>
            <a:ext cx="11092543" cy="1057275"/>
          </a:xfrm>
        </p:spPr>
        <p:txBody>
          <a:bodyPr>
            <a:normAutofit/>
          </a:bodyPr>
          <a:lstStyle/>
          <a:p>
            <a:r>
              <a:rPr lang="en-US" altLang="zh-CN" dirty="0"/>
              <a:t>Challenge</a:t>
            </a:r>
            <a:r>
              <a:rPr lang="zh-CN" altLang="en-US" dirty="0"/>
              <a:t> </a:t>
            </a:r>
            <a:r>
              <a:rPr lang="en-US" altLang="zh-CN" dirty="0"/>
              <a:t>1:</a:t>
            </a:r>
            <a:r>
              <a:rPr lang="zh-CN" altLang="en-US" dirty="0"/>
              <a:t> </a:t>
            </a:r>
            <a:r>
              <a:rPr lang="en-US" altLang="zh-CN" dirty="0"/>
              <a:t>Extract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</a:t>
            </a:r>
            <a:r>
              <a:rPr lang="zh-CN" altLang="en-US" dirty="0"/>
              <a:t> </a:t>
            </a:r>
            <a:r>
              <a:rPr lang="en-US" altLang="zh-CN" dirty="0"/>
              <a:t>descriptions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CB988-5563-7747-B30F-8A5A4EFF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74D8409E-CAC5-2C49-B0CF-56DE7C2707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3286450"/>
              </p:ext>
            </p:extLst>
          </p:nvPr>
        </p:nvGraphicFramePr>
        <p:xfrm>
          <a:off x="8066356" y="3207392"/>
          <a:ext cx="3831688" cy="76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1688">
                  <a:extLst>
                    <a:ext uri="{9D8B030D-6E8A-4147-A177-3AD203B41FA5}">
                      <a16:colId xmlns:a16="http://schemas.microsoft.com/office/drawing/2014/main" val="12401679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Good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practices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descriptions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224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crc32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option is 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recommended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endParaRPr lang="en-US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110604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F4019C90-3538-4748-AD68-9E0BA33AFD7D}"/>
              </a:ext>
            </a:extLst>
          </p:cNvPr>
          <p:cNvGrpSpPr/>
          <p:nvPr/>
        </p:nvGrpSpPr>
        <p:grpSpPr>
          <a:xfrm>
            <a:off x="6599026" y="2419412"/>
            <a:ext cx="1383309" cy="2246769"/>
            <a:chOff x="1747058" y="2145210"/>
            <a:chExt cx="1383309" cy="2246769"/>
          </a:xfrm>
        </p:grpSpPr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C36D3012-E9FC-3248-A2FC-8C977F4F7778}"/>
                </a:ext>
              </a:extLst>
            </p:cNvPr>
            <p:cNvSpPr/>
            <p:nvPr/>
          </p:nvSpPr>
          <p:spPr>
            <a:xfrm>
              <a:off x="1817113" y="3203484"/>
              <a:ext cx="1042266" cy="608897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506D2F-E747-C546-94E0-F93FC88FB64A}"/>
                </a:ext>
              </a:extLst>
            </p:cNvPr>
            <p:cNvSpPr txBox="1"/>
            <p:nvPr/>
          </p:nvSpPr>
          <p:spPr>
            <a:xfrm>
              <a:off x="1747058" y="2145210"/>
              <a:ext cx="138330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Syntactic-pattern</a:t>
              </a:r>
              <a:r>
                <a:rPr lang="zh-CN" altLang="en-US" sz="2000" dirty="0"/>
                <a:t> </a:t>
              </a:r>
              <a:r>
                <a:rPr lang="en-US" altLang="zh-CN" sz="2000" dirty="0"/>
                <a:t>filtering</a:t>
              </a:r>
            </a:p>
            <a:p>
              <a:endParaRPr lang="en-US" sz="2000" dirty="0"/>
            </a:p>
            <a:p>
              <a:endParaRPr lang="en-US" sz="2000" dirty="0"/>
            </a:p>
            <a:p>
              <a:endParaRPr lang="en-US" sz="2000" dirty="0"/>
            </a:p>
            <a:p>
              <a:endParaRPr lang="en-US" sz="2000" dirty="0"/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C11E47-7A0C-6E44-8E6E-875F730EA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51" y="1403929"/>
            <a:ext cx="10515600" cy="1057274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Keyword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filtering</a:t>
            </a:r>
          </a:p>
          <a:p>
            <a:r>
              <a:rPr lang="en-US" altLang="zh-CN" dirty="0"/>
              <a:t>Syntactic-pattern</a:t>
            </a:r>
            <a:r>
              <a:rPr lang="zh-CN" altLang="en-US" dirty="0"/>
              <a:t> </a:t>
            </a:r>
            <a:r>
              <a:rPr lang="en-US" altLang="zh-CN" dirty="0"/>
              <a:t>filtering</a:t>
            </a:r>
          </a:p>
          <a:p>
            <a:pPr lvl="1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44D7B8B-3A77-FE44-A09F-EA4CA8DCD5CF}"/>
              </a:ext>
            </a:extLst>
          </p:cNvPr>
          <p:cNvGrpSpPr/>
          <p:nvPr/>
        </p:nvGrpSpPr>
        <p:grpSpPr>
          <a:xfrm>
            <a:off x="358751" y="2553062"/>
            <a:ext cx="6056986" cy="3857675"/>
            <a:chOff x="358751" y="2553062"/>
            <a:chExt cx="6056986" cy="3857675"/>
          </a:xfrm>
        </p:grpSpPr>
        <p:graphicFrame>
          <p:nvGraphicFramePr>
            <p:cNvPr id="8" name="Content Placeholder 6">
              <a:extLst>
                <a:ext uri="{FF2B5EF4-FFF2-40B4-BE49-F238E27FC236}">
                  <a16:creationId xmlns:a16="http://schemas.microsoft.com/office/drawing/2014/main" id="{B7D40ED2-BC1D-C94E-8989-6CEC364A920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37530477"/>
                </p:ext>
              </p:extLst>
            </p:nvPr>
          </p:nvGraphicFramePr>
          <p:xfrm>
            <a:off x="358751" y="2553062"/>
            <a:ext cx="5952672" cy="222504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5952672">
                    <a:extLst>
                      <a:ext uri="{9D8B030D-6E8A-4147-A177-3AD203B41FA5}">
                        <a16:colId xmlns:a16="http://schemas.microsoft.com/office/drawing/2014/main" val="1240167935"/>
                      </a:ext>
                    </a:extLst>
                  </a:gridCol>
                </a:tblGrid>
                <a:tr h="362131">
                  <a:tc>
                    <a:txBody>
                      <a:bodyPr/>
                      <a:lstStyle/>
                      <a:p>
                        <a:r>
                          <a:rPr lang="en-US" altLang="zh-CN" sz="2000" dirty="0"/>
                          <a:t>Good</a:t>
                        </a:r>
                        <a:r>
                          <a:rPr lang="zh-CN" altLang="en-US" sz="2000" dirty="0"/>
                          <a:t> </a:t>
                        </a:r>
                        <a:r>
                          <a:rPr lang="en-US" altLang="zh-CN" sz="2000" dirty="0"/>
                          <a:t>practices</a:t>
                        </a:r>
                        <a:r>
                          <a:rPr lang="zh-CN" altLang="en-US" sz="2000" dirty="0"/>
                          <a:t> </a:t>
                        </a:r>
                        <a:r>
                          <a:rPr lang="en-US" altLang="zh-CN" sz="2000" dirty="0"/>
                          <a:t>candidates</a:t>
                        </a:r>
                        <a:endParaRPr lang="en-US" sz="2000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3232224813"/>
                    </a:ext>
                  </a:extLst>
                </a:tr>
                <a:tr h="370840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lang="en-US" dirty="0">
                          <a:effectLst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lang="en-US" dirty="0">
                          <a:effectLst/>
                        </a:endParaRP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640110604"/>
                    </a:ext>
                  </a:extLst>
                </a:tr>
                <a:tr h="370840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lang="en-US" dirty="0">
                          <a:effectLst/>
                        </a:endParaRP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3560396275"/>
                    </a:ext>
                  </a:extLst>
                </a:tr>
              </a:tbl>
            </a:graphicData>
          </a:graphic>
        </p:graphicFrame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22D7E7C-782E-9745-B900-99FC8DE9908F}"/>
                </a:ext>
              </a:extLst>
            </p:cNvPr>
            <p:cNvGrpSpPr/>
            <p:nvPr/>
          </p:nvGrpSpPr>
          <p:grpSpPr>
            <a:xfrm>
              <a:off x="381022" y="3890615"/>
              <a:ext cx="6034715" cy="2520122"/>
              <a:chOff x="3378025" y="5484327"/>
              <a:chExt cx="4004784" cy="2231329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B84CA4EF-D529-334A-8A48-4BF3D7109FD5}"/>
                  </a:ext>
                </a:extLst>
              </p:cNvPr>
              <p:cNvGrpSpPr/>
              <p:nvPr/>
            </p:nvGrpSpPr>
            <p:grpSpPr>
              <a:xfrm>
                <a:off x="3378025" y="5619669"/>
                <a:ext cx="4004784" cy="2095987"/>
                <a:chOff x="1320200" y="5633545"/>
                <a:chExt cx="4004784" cy="2086220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8A39DA40-7EC4-8646-A224-80A3F2173F6B}"/>
                    </a:ext>
                  </a:extLst>
                </p:cNvPr>
                <p:cNvSpPr/>
                <p:nvPr/>
              </p:nvSpPr>
              <p:spPr>
                <a:xfrm>
                  <a:off x="1320200" y="5892854"/>
                  <a:ext cx="4004784" cy="3254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latin typeface="Times" pitchFamily="2" charset="0"/>
                    </a:rPr>
                    <a:t>Th</a:t>
                  </a:r>
                  <a:r>
                    <a:rPr lang="en-US" altLang="zh-CN" dirty="0">
                      <a:latin typeface="Times" pitchFamily="2" charset="0"/>
                    </a:rPr>
                    <a:t>is</a:t>
                  </a:r>
                  <a:r>
                    <a:rPr lang="zh-CN" altLang="en-US" dirty="0">
                      <a:latin typeface="Times" pitchFamily="2" charset="0"/>
                    </a:rPr>
                    <a:t> </a:t>
                  </a:r>
                  <a:r>
                    <a:rPr lang="en-US" dirty="0">
                      <a:latin typeface="Times" pitchFamily="2" charset="0"/>
                    </a:rPr>
                    <a:t>is not guaranteed even with the recommended  settings.</a:t>
                  </a:r>
                </a:p>
              </p:txBody>
            </p: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11F1A057-19C6-4D41-9163-942986174FEA}"/>
                    </a:ext>
                  </a:extLst>
                </p:cNvPr>
                <p:cNvGrpSpPr/>
                <p:nvPr/>
              </p:nvGrpSpPr>
              <p:grpSpPr>
                <a:xfrm>
                  <a:off x="3290165" y="5633545"/>
                  <a:ext cx="1863350" cy="2086220"/>
                  <a:chOff x="3290165" y="5633545"/>
                  <a:chExt cx="1863350" cy="2086220"/>
                </a:xfrm>
              </p:grpSpPr>
              <p:sp>
                <p:nvSpPr>
                  <p:cNvPr id="26" name="Rounded Rectangle 25">
                    <a:extLst>
                      <a:ext uri="{FF2B5EF4-FFF2-40B4-BE49-F238E27FC236}">
                        <a16:creationId xmlns:a16="http://schemas.microsoft.com/office/drawing/2014/main" id="{F1043C23-E5AA-094C-A308-47C3943248E0}"/>
                      </a:ext>
                    </a:extLst>
                  </p:cNvPr>
                  <p:cNvSpPr/>
                  <p:nvPr/>
                </p:nvSpPr>
                <p:spPr>
                  <a:xfrm>
                    <a:off x="3622698" y="5943269"/>
                    <a:ext cx="878661" cy="239055"/>
                  </a:xfrm>
                  <a:prstGeom prst="roundRect">
                    <a:avLst/>
                  </a:prstGeom>
                  <a:noFill/>
                  <a:ln w="19050">
                    <a:solidFill>
                      <a:srgbClr val="00B050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4400"/>
                  </a:p>
                </p:txBody>
              </p:sp>
              <p:sp>
                <p:nvSpPr>
                  <p:cNvPr id="27" name="Arc 26">
                    <a:extLst>
                      <a:ext uri="{FF2B5EF4-FFF2-40B4-BE49-F238E27FC236}">
                        <a16:creationId xmlns:a16="http://schemas.microsoft.com/office/drawing/2014/main" id="{55D0F2E8-2741-D14F-A4F6-E6E470048849}"/>
                      </a:ext>
                    </a:extLst>
                  </p:cNvPr>
                  <p:cNvSpPr/>
                  <p:nvPr/>
                </p:nvSpPr>
                <p:spPr>
                  <a:xfrm flipH="1">
                    <a:off x="3847085" y="5737409"/>
                    <a:ext cx="1137503" cy="1240612"/>
                  </a:xfrm>
                  <a:prstGeom prst="arc">
                    <a:avLst>
                      <a:gd name="adj1" fmla="val 13069009"/>
                      <a:gd name="adj2" fmla="val 19360967"/>
                    </a:avLst>
                  </a:prstGeom>
                  <a:ln w="1905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>
                      <a:latin typeface="Times" pitchFamily="2" charset="0"/>
                    </a:endParaRPr>
                  </a:p>
                </p:txBody>
              </p:sp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F012F855-8BDC-9E4B-9AE1-D335A9B46E6D}"/>
                      </a:ext>
                    </a:extLst>
                  </p:cNvPr>
                  <p:cNvSpPr/>
                  <p:nvPr/>
                </p:nvSpPr>
                <p:spPr>
                  <a:xfrm>
                    <a:off x="4139517" y="5691602"/>
                    <a:ext cx="539683" cy="32548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zh-CN" b="1" dirty="0" err="1">
                        <a:solidFill>
                          <a:srgbClr val="00B050"/>
                        </a:solidFill>
                        <a:latin typeface="Times" pitchFamily="2" charset="0"/>
                      </a:rPr>
                      <a:t>amod</a:t>
                    </a:r>
                    <a:endParaRPr lang="en-US" sz="2000" b="1" dirty="0">
                      <a:solidFill>
                        <a:srgbClr val="00B050"/>
                      </a:solidFill>
                      <a:latin typeface="Times" pitchFamily="2" charset="0"/>
                    </a:endParaRPr>
                  </a:p>
                </p:txBody>
              </p:sp>
              <p:sp>
                <p:nvSpPr>
                  <p:cNvPr id="29" name="Arc 28">
                    <a:extLst>
                      <a:ext uri="{FF2B5EF4-FFF2-40B4-BE49-F238E27FC236}">
                        <a16:creationId xmlns:a16="http://schemas.microsoft.com/office/drawing/2014/main" id="{A3E3F014-79FD-E349-8308-51F70982974C}"/>
                      </a:ext>
                    </a:extLst>
                  </p:cNvPr>
                  <p:cNvSpPr/>
                  <p:nvPr/>
                </p:nvSpPr>
                <p:spPr>
                  <a:xfrm>
                    <a:off x="3290165" y="5633545"/>
                    <a:ext cx="1863350" cy="2086220"/>
                  </a:xfrm>
                  <a:prstGeom prst="arc">
                    <a:avLst>
                      <a:gd name="adj1" fmla="val 16001983"/>
                      <a:gd name="adj2" fmla="val 19404433"/>
                    </a:avLst>
                  </a:prstGeom>
                  <a:ln w="1905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>
                      <a:latin typeface="Times" pitchFamily="2" charset="0"/>
                    </a:endParaRPr>
                  </a:p>
                </p:txBody>
              </p:sp>
            </p:grp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C0007B7-0E37-A540-AAA0-55FD8909500C}"/>
                  </a:ext>
                </a:extLst>
              </p:cNvPr>
              <p:cNvSpPr/>
              <p:nvPr/>
            </p:nvSpPr>
            <p:spPr>
              <a:xfrm>
                <a:off x="5688408" y="5484327"/>
                <a:ext cx="488712" cy="3270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1" dirty="0" err="1">
                    <a:solidFill>
                      <a:srgbClr val="00B050"/>
                    </a:solidFill>
                    <a:latin typeface="Times" pitchFamily="2" charset="0"/>
                  </a:rPr>
                  <a:t>nsubj</a:t>
                </a:r>
                <a:endParaRPr lang="en-US" b="1" dirty="0">
                  <a:solidFill>
                    <a:srgbClr val="00B050"/>
                  </a:solidFill>
                  <a:latin typeface="Times" pitchFamily="2" charset="0"/>
                </a:endParaRPr>
              </a:p>
            </p:txBody>
          </p:sp>
          <p:sp>
            <p:nvSpPr>
              <p:cNvPr id="21" name="Multiply 20">
                <a:extLst>
                  <a:ext uri="{FF2B5EF4-FFF2-40B4-BE49-F238E27FC236}">
                    <a16:creationId xmlns:a16="http://schemas.microsoft.com/office/drawing/2014/main" id="{AB48B02B-74B3-F344-A248-284BC0D103F5}"/>
                  </a:ext>
                </a:extLst>
              </p:cNvPr>
              <p:cNvSpPr/>
              <p:nvPr/>
            </p:nvSpPr>
            <p:spPr>
              <a:xfrm>
                <a:off x="6145673" y="5558574"/>
                <a:ext cx="115946" cy="151267"/>
              </a:xfrm>
              <a:prstGeom prst="mathMultiply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A2B27FD-ED98-4442-BF67-B1789D18FA85}"/>
                </a:ext>
              </a:extLst>
            </p:cNvPr>
            <p:cNvGrpSpPr/>
            <p:nvPr/>
          </p:nvGrpSpPr>
          <p:grpSpPr>
            <a:xfrm>
              <a:off x="482001" y="3078866"/>
              <a:ext cx="4796133" cy="1320301"/>
              <a:chOff x="1676330" y="4878676"/>
              <a:chExt cx="2942359" cy="640183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4C6D87E-BD83-BF45-A3B3-23E94AB596F5}"/>
                  </a:ext>
                </a:extLst>
              </p:cNvPr>
              <p:cNvSpPr/>
              <p:nvPr/>
            </p:nvSpPr>
            <p:spPr>
              <a:xfrm>
                <a:off x="1676330" y="5007248"/>
                <a:ext cx="2942359" cy="179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dk1"/>
                    </a:solidFill>
                  </a:rPr>
                  <a:t>The crc32 option</a:t>
                </a:r>
                <a:r>
                  <a:rPr lang="zh-CN" altLang="en-US" dirty="0">
                    <a:solidFill>
                      <a:schemeClr val="dk1"/>
                    </a:solidFill>
                  </a:rPr>
                  <a:t>   </a:t>
                </a:r>
                <a:r>
                  <a:rPr lang="en-US" altLang="zh-CN" dirty="0">
                    <a:solidFill>
                      <a:schemeClr val="dk1"/>
                    </a:solidFill>
                  </a:rPr>
                  <a:t>is</a:t>
                </a:r>
                <a:r>
                  <a:rPr lang="zh-CN" altLang="en-US" dirty="0">
                    <a:solidFill>
                      <a:schemeClr val="dk1"/>
                    </a:solidFill>
                  </a:rPr>
                  <a:t>           </a:t>
                </a:r>
                <a:r>
                  <a:rPr lang="en-US" dirty="0">
                    <a:latin typeface="Times" pitchFamily="2" charset="0"/>
                  </a:rPr>
                  <a:t>re</a:t>
                </a:r>
                <a:r>
                  <a:rPr lang="en-US" altLang="zh-CN" dirty="0">
                    <a:latin typeface="Times" pitchFamily="2" charset="0"/>
                  </a:rPr>
                  <a:t>commended</a:t>
                </a:r>
                <a:r>
                  <a:rPr lang="zh-CN" altLang="en-US" dirty="0">
                    <a:latin typeface="Times" pitchFamily="2" charset="0"/>
                  </a:rPr>
                  <a:t>  </a:t>
                </a:r>
                <a:r>
                  <a:rPr lang="en-US" dirty="0">
                    <a:latin typeface="Times" pitchFamily="2" charset="0"/>
                  </a:rPr>
                  <a:t>.</a:t>
                </a:r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15B3D997-6EBE-7A47-B393-52B61FD09527}"/>
                  </a:ext>
                </a:extLst>
              </p:cNvPr>
              <p:cNvSpPr/>
              <p:nvPr/>
            </p:nvSpPr>
            <p:spPr>
              <a:xfrm>
                <a:off x="1676331" y="5048482"/>
                <a:ext cx="1027827" cy="128563"/>
              </a:xfrm>
              <a:prstGeom prst="roundRect">
                <a:avLst/>
              </a:prstGeom>
              <a:noFill/>
              <a:ln w="19050">
                <a:solidFill>
                  <a:srgbClr val="00B05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4400"/>
              </a:p>
            </p:txBody>
          </p:sp>
          <p:sp>
            <p:nvSpPr>
              <p:cNvPr id="33" name="Arc 32">
                <a:extLst>
                  <a:ext uri="{FF2B5EF4-FFF2-40B4-BE49-F238E27FC236}">
                    <a16:creationId xmlns:a16="http://schemas.microsoft.com/office/drawing/2014/main" id="{853895C4-10FE-2B4C-A267-8992D43555BC}"/>
                  </a:ext>
                </a:extLst>
              </p:cNvPr>
              <p:cNvSpPr/>
              <p:nvPr/>
            </p:nvSpPr>
            <p:spPr>
              <a:xfrm flipH="1">
                <a:off x="1988628" y="4878676"/>
                <a:ext cx="903462" cy="640183"/>
              </a:xfrm>
              <a:prstGeom prst="arc">
                <a:avLst>
                  <a:gd name="adj1" fmla="val 12585566"/>
                  <a:gd name="adj2" fmla="val 20032892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FF76AEB-D49D-0C43-A21D-033732B402C9}"/>
                  </a:ext>
                </a:extLst>
              </p:cNvPr>
              <p:cNvSpPr/>
              <p:nvPr/>
            </p:nvSpPr>
            <p:spPr>
              <a:xfrm>
                <a:off x="2146005" y="4882972"/>
                <a:ext cx="622874" cy="179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1" dirty="0" err="1">
                    <a:solidFill>
                      <a:srgbClr val="00B050"/>
                    </a:solidFill>
                    <a:latin typeface="Times" pitchFamily="2" charset="0"/>
                  </a:rPr>
                  <a:t>csubj</a:t>
                </a:r>
                <a:endParaRPr lang="en-US" sz="2000" b="1" dirty="0">
                  <a:solidFill>
                    <a:srgbClr val="00B050"/>
                  </a:solidFill>
                  <a:latin typeface="Times" pitchFamily="2" charset="0"/>
                </a:endParaRPr>
              </a:p>
            </p:txBody>
          </p:sp>
          <p:sp>
            <p:nvSpPr>
              <p:cNvPr id="35" name="Arc 34">
                <a:extLst>
                  <a:ext uri="{FF2B5EF4-FFF2-40B4-BE49-F238E27FC236}">
                    <a16:creationId xmlns:a16="http://schemas.microsoft.com/office/drawing/2014/main" id="{86188928-9473-1A4A-BEF0-C8740AF1ECBC}"/>
                  </a:ext>
                </a:extLst>
              </p:cNvPr>
              <p:cNvSpPr/>
              <p:nvPr/>
            </p:nvSpPr>
            <p:spPr>
              <a:xfrm>
                <a:off x="2771398" y="4887204"/>
                <a:ext cx="681827" cy="557879"/>
              </a:xfrm>
              <a:prstGeom prst="arc">
                <a:avLst>
                  <a:gd name="adj1" fmla="val 12585566"/>
                  <a:gd name="adj2" fmla="val 20032892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E38CF2D-6E3C-8640-BF1C-187B2D5C3A49}"/>
                  </a:ext>
                </a:extLst>
              </p:cNvPr>
              <p:cNvSpPr/>
              <p:nvPr/>
            </p:nvSpPr>
            <p:spPr>
              <a:xfrm>
                <a:off x="2809046" y="4886772"/>
                <a:ext cx="622874" cy="179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1" dirty="0" err="1">
                    <a:solidFill>
                      <a:srgbClr val="00B050"/>
                    </a:solidFill>
                    <a:latin typeface="Times" pitchFamily="2" charset="0"/>
                  </a:rPr>
                  <a:t>acomp</a:t>
                </a:r>
                <a:endParaRPr lang="en-US" sz="2000" b="1" dirty="0">
                  <a:solidFill>
                    <a:srgbClr val="00B050"/>
                  </a:solidFill>
                  <a:latin typeface="Times" pitchFamily="2" charset="0"/>
                </a:endParaRPr>
              </a:p>
            </p:txBody>
          </p:sp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86D64448-2203-9F41-AEDB-1557A71B8F98}"/>
                  </a:ext>
                </a:extLst>
              </p:cNvPr>
              <p:cNvSpPr/>
              <p:nvPr/>
            </p:nvSpPr>
            <p:spPr>
              <a:xfrm>
                <a:off x="3204387" y="5047129"/>
                <a:ext cx="854830" cy="128573"/>
              </a:xfrm>
              <a:prstGeom prst="roundRect">
                <a:avLst/>
              </a:prstGeom>
              <a:noFill/>
              <a:ln w="19050">
                <a:solidFill>
                  <a:srgbClr val="00B05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4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8576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DD993-7166-1B43-BCD1-F8A01AB62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88" y="365126"/>
            <a:ext cx="11092543" cy="105727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Challenge</a:t>
            </a:r>
            <a:r>
              <a:rPr lang="zh-CN" altLang="en-US" dirty="0"/>
              <a:t> </a:t>
            </a:r>
            <a:r>
              <a:rPr lang="en-US" altLang="zh-CN" dirty="0"/>
              <a:t>2:</a:t>
            </a:r>
            <a:r>
              <a:rPr lang="zh-CN" altLang="en-US" dirty="0"/>
              <a:t> </a:t>
            </a:r>
            <a:r>
              <a:rPr lang="en-US" altLang="zh-CN" dirty="0"/>
              <a:t>Convert</a:t>
            </a:r>
            <a:r>
              <a:rPr lang="zh-CN" altLang="en-US" dirty="0"/>
              <a:t> </a:t>
            </a:r>
            <a:r>
              <a:rPr lang="en-US" altLang="zh-CN" dirty="0"/>
              <a:t>descriptions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specifications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CB988-5563-7747-B30F-8A5A4EFF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E54CB5-5184-E348-A38C-A7D39B1DD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188" y="1534078"/>
            <a:ext cx="10578612" cy="1196243"/>
          </a:xfrm>
        </p:spPr>
        <p:txBody>
          <a:bodyPr/>
          <a:lstStyle/>
          <a:p>
            <a:r>
              <a:rPr lang="en-US" altLang="zh-CN" dirty="0"/>
              <a:t>Setting</a:t>
            </a:r>
            <a:r>
              <a:rPr lang="zh-CN" altLang="en-US" dirty="0"/>
              <a:t> </a:t>
            </a:r>
            <a:r>
              <a:rPr lang="en-US" altLang="zh-CN" dirty="0"/>
              <a:t>entity</a:t>
            </a:r>
            <a:r>
              <a:rPr lang="zh-CN" altLang="en-US" dirty="0"/>
              <a:t> </a:t>
            </a:r>
            <a:r>
              <a:rPr lang="en-US" altLang="zh-CN" dirty="0"/>
              <a:t>identification</a:t>
            </a:r>
          </a:p>
          <a:p>
            <a:r>
              <a:rPr lang="en-US" altLang="zh-CN" dirty="0"/>
              <a:t>Semantic</a:t>
            </a:r>
            <a:r>
              <a:rPr lang="zh-CN" altLang="en-US" dirty="0"/>
              <a:t> </a:t>
            </a:r>
            <a:r>
              <a:rPr lang="en-US" altLang="zh-CN" dirty="0"/>
              <a:t>pattern</a:t>
            </a:r>
            <a:r>
              <a:rPr lang="zh-CN" altLang="en-US" dirty="0"/>
              <a:t> </a:t>
            </a:r>
            <a:r>
              <a:rPr lang="en-US" altLang="zh-CN" dirty="0"/>
              <a:t>matching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61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DD993-7166-1B43-BCD1-F8A01AB62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88" y="365126"/>
            <a:ext cx="11092543" cy="105727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Challenge</a:t>
            </a:r>
            <a:r>
              <a:rPr lang="zh-CN" altLang="en-US" dirty="0"/>
              <a:t> </a:t>
            </a:r>
            <a:r>
              <a:rPr lang="en-US" altLang="zh-CN" dirty="0"/>
              <a:t>2:</a:t>
            </a:r>
            <a:r>
              <a:rPr lang="zh-CN" altLang="en-US" dirty="0"/>
              <a:t> </a:t>
            </a:r>
            <a:r>
              <a:rPr lang="en-US" altLang="zh-CN" dirty="0"/>
              <a:t>Convert</a:t>
            </a:r>
            <a:r>
              <a:rPr lang="zh-CN" altLang="en-US" dirty="0"/>
              <a:t> </a:t>
            </a:r>
            <a:r>
              <a:rPr lang="en-US" altLang="zh-CN" dirty="0"/>
              <a:t>descriptions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specifications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CB988-5563-7747-B30F-8A5A4EFF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E54CB5-5184-E348-A38C-A7D39B1DD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188" y="1534078"/>
            <a:ext cx="10578612" cy="4351338"/>
          </a:xfrm>
        </p:spPr>
        <p:txBody>
          <a:bodyPr/>
          <a:lstStyle/>
          <a:p>
            <a:r>
              <a:rPr lang="en-US" altLang="zh-CN" dirty="0"/>
              <a:t>Setting</a:t>
            </a:r>
            <a:r>
              <a:rPr lang="zh-CN" altLang="en-US" dirty="0"/>
              <a:t> </a:t>
            </a:r>
            <a:r>
              <a:rPr lang="en-US" altLang="zh-CN" dirty="0"/>
              <a:t>entity</a:t>
            </a:r>
            <a:r>
              <a:rPr lang="zh-CN" altLang="en-US" dirty="0"/>
              <a:t> </a:t>
            </a:r>
            <a:r>
              <a:rPr lang="en-US" altLang="zh-CN" dirty="0"/>
              <a:t>identification</a:t>
            </a:r>
          </a:p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Semantic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pattern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matching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3A7CA4BF-46C2-714C-AF98-5E4D514279AB}"/>
              </a:ext>
            </a:extLst>
          </p:cNvPr>
          <p:cNvGraphicFramePr>
            <a:graphicFrameLocks/>
          </p:cNvGraphicFramePr>
          <p:nvPr/>
        </p:nvGraphicFramePr>
        <p:xfrm>
          <a:off x="838200" y="2671384"/>
          <a:ext cx="3374571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4571">
                  <a:extLst>
                    <a:ext uri="{9D8B030D-6E8A-4147-A177-3AD203B41FA5}">
                      <a16:colId xmlns:a16="http://schemas.microsoft.com/office/drawing/2014/main" val="12401679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Good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practices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descriptions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224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p1: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crc32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option is recommended.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110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p2: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value 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between 8 to 16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 suggested.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396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p3: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 suggest to set it less than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ThreadsPerChild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0480313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C15A8E1D-8787-1C4A-82C8-3A3A273C865A}"/>
              </a:ext>
            </a:extLst>
          </p:cNvPr>
          <p:cNvGrpSpPr/>
          <p:nvPr/>
        </p:nvGrpSpPr>
        <p:grpSpPr>
          <a:xfrm>
            <a:off x="4497263" y="2807253"/>
            <a:ext cx="1903538" cy="1113134"/>
            <a:chOff x="1817113" y="2699247"/>
            <a:chExt cx="1389702" cy="1113134"/>
          </a:xfrm>
        </p:grpSpPr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DE07070D-7A6B-954E-BBDB-4E99C4BCB112}"/>
                </a:ext>
              </a:extLst>
            </p:cNvPr>
            <p:cNvSpPr/>
            <p:nvPr/>
          </p:nvSpPr>
          <p:spPr>
            <a:xfrm>
              <a:off x="1817113" y="3203484"/>
              <a:ext cx="1042266" cy="608897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22AC58-DF1F-C04D-BE91-D4327F5C0F5B}"/>
                </a:ext>
              </a:extLst>
            </p:cNvPr>
            <p:cNvSpPr txBox="1"/>
            <p:nvPr/>
          </p:nvSpPr>
          <p:spPr>
            <a:xfrm>
              <a:off x="1823506" y="2699247"/>
              <a:ext cx="13833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EF74F82-4B8D-F44F-B385-ADDABF4CE946}"/>
              </a:ext>
            </a:extLst>
          </p:cNvPr>
          <p:cNvGrpSpPr/>
          <p:nvPr/>
        </p:nvGrpSpPr>
        <p:grpSpPr>
          <a:xfrm>
            <a:off x="6302816" y="2679220"/>
            <a:ext cx="5174500" cy="2523444"/>
            <a:chOff x="6302816" y="2679220"/>
            <a:chExt cx="5174500" cy="2523444"/>
          </a:xfrm>
        </p:grpSpPr>
        <p:graphicFrame>
          <p:nvGraphicFramePr>
            <p:cNvPr id="9" name="Content Placeholder 6">
              <a:extLst>
                <a:ext uri="{FF2B5EF4-FFF2-40B4-BE49-F238E27FC236}">
                  <a16:creationId xmlns:a16="http://schemas.microsoft.com/office/drawing/2014/main" id="{21E1373E-303C-AA4E-A74B-B20F86A10181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302816" y="2679220"/>
            <a:ext cx="5174500" cy="2489539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5174500">
                    <a:extLst>
                      <a:ext uri="{9D8B030D-6E8A-4147-A177-3AD203B41FA5}">
                        <a16:colId xmlns:a16="http://schemas.microsoft.com/office/drawing/2014/main" val="1240167935"/>
                      </a:ext>
                    </a:extLst>
                  </a:gridCol>
                </a:tblGrid>
                <a:tr h="569299">
                  <a:tc>
                    <a:txBody>
                      <a:bodyPr/>
                      <a:lstStyle/>
                      <a:p>
                        <a:r>
                          <a:rPr lang="en-US" altLang="zh-CN" dirty="0"/>
                          <a:t>Good</a:t>
                        </a:r>
                        <a:r>
                          <a:rPr lang="zh-CN" altLang="en-US" dirty="0"/>
                          <a:t> </a:t>
                        </a:r>
                        <a:r>
                          <a:rPr lang="en-US" altLang="zh-CN" dirty="0"/>
                          <a:t>practices</a:t>
                        </a:r>
                        <a:r>
                          <a:rPr lang="zh-CN" altLang="en-US" dirty="0"/>
                          <a:t> </a:t>
                        </a:r>
                        <a:r>
                          <a:rPr lang="en-US" altLang="zh-CN" dirty="0"/>
                          <a:t>descriptions</a:t>
                        </a:r>
                        <a:endParaRPr 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3232224813"/>
                    </a:ext>
                  </a:extLst>
                </a:tr>
                <a:tr h="569299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zh-CN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p1:</a:t>
                        </a:r>
                        <a:r>
                          <a:rPr lang="zh-CN" altLang="en-U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 </a:t>
                        </a:r>
                        <a:r>
                          <a:rPr lang="en-US" altLang="zh-CN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“</a:t>
                        </a:r>
                        <a:r>
                          <a:rPr lang="en-U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The </a:t>
                        </a:r>
                        <a:r>
                          <a:rPr lang="en-US" sz="18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crc32</a:t>
                        </a:r>
                        <a:r>
                          <a:rPr lang="en-U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 option is recommended.</a:t>
                        </a:r>
                        <a:r>
                          <a:rPr lang="en-US" altLang="zh-CN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”</a:t>
                        </a: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lang="en-US" dirty="0">
                          <a:effectLst/>
                        </a:endParaRP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640110604"/>
                    </a:ext>
                  </a:extLst>
                </a:tr>
                <a:tr h="569299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zh-CN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p2:</a:t>
                        </a:r>
                        <a:r>
                          <a:rPr lang="zh-CN" altLang="en-U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 </a:t>
                        </a:r>
                        <a:r>
                          <a:rPr lang="en-US" altLang="zh-CN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“</a:t>
                        </a:r>
                        <a:r>
                          <a:rPr lang="en-U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A value </a:t>
                        </a:r>
                        <a:r>
                          <a:rPr lang="en-US" sz="18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between</a:t>
                        </a:r>
                        <a:r>
                          <a:rPr lang="en-US" sz="18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 </a:t>
                        </a:r>
                        <a:r>
                          <a:rPr lang="zh-CN" altLang="en-US" sz="18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  </a:t>
                        </a:r>
                        <a:r>
                          <a:rPr lang="en-US" sz="18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8 </a:t>
                        </a:r>
                        <a:r>
                          <a:rPr lang="zh-CN" altLang="en-US" sz="18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 </a:t>
                        </a:r>
                        <a:r>
                          <a:rPr lang="en-US" sz="18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to</a:t>
                        </a:r>
                        <a:r>
                          <a:rPr lang="en-US" sz="18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 </a:t>
                        </a:r>
                        <a:r>
                          <a:rPr lang="zh-CN" altLang="en-US" sz="18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 </a:t>
                        </a:r>
                        <a:r>
                          <a:rPr lang="en-US" sz="18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16</a:t>
                        </a:r>
                        <a:r>
                          <a:rPr lang="zh-CN" altLang="en-US" sz="18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  </a:t>
                        </a:r>
                        <a:r>
                          <a:rPr lang="en-US" sz="18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 </a:t>
                        </a:r>
                        <a:r>
                          <a:rPr lang="en-U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is suggested.</a:t>
                        </a:r>
                        <a:r>
                          <a:rPr lang="en-US" altLang="zh-CN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”</a:t>
                        </a:r>
                        <a:r>
                          <a:rPr lang="en-U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 </a:t>
                        </a: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lang="en-US" dirty="0">
                          <a:effectLst/>
                        </a:endParaRP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3560396275"/>
                    </a:ext>
                  </a:extLst>
                </a:tr>
                <a:tr h="569299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zh-CN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p3:</a:t>
                        </a:r>
                        <a:r>
                          <a:rPr lang="zh-CN" altLang="en-U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 </a:t>
                        </a:r>
                        <a:r>
                          <a:rPr lang="en-US" altLang="zh-CN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“</a:t>
                        </a:r>
                        <a:r>
                          <a:rPr lang="en-U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We suggest to set it less than </a:t>
                        </a:r>
                        <a:r>
                          <a:rPr lang="en-US" sz="1800" b="1" kern="1200" dirty="0" err="1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ThreadsPerChild</a:t>
                        </a:r>
                        <a:r>
                          <a:rPr lang="zh-CN" altLang="en-US" sz="18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  </a:t>
                        </a:r>
                        <a:r>
                          <a:rPr lang="en-US" altLang="zh-CN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.”</a:t>
                        </a: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3900480313"/>
                    </a:ext>
                  </a:extLst>
                </a:tr>
              </a:tbl>
            </a:graphicData>
          </a:graphic>
        </p:graphicFrame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880F1C81-3A85-6846-BC27-6BEC7A385EE9}"/>
                </a:ext>
              </a:extLst>
            </p:cNvPr>
            <p:cNvSpPr/>
            <p:nvPr/>
          </p:nvSpPr>
          <p:spPr>
            <a:xfrm>
              <a:off x="7197263" y="3283503"/>
              <a:ext cx="594455" cy="271065"/>
            </a:xfrm>
            <a:prstGeom prst="round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1D15AD0-541F-7D4C-95D1-F20B12CDA361}"/>
                </a:ext>
              </a:extLst>
            </p:cNvPr>
            <p:cNvSpPr/>
            <p:nvPr/>
          </p:nvSpPr>
          <p:spPr>
            <a:xfrm>
              <a:off x="7037290" y="3525081"/>
              <a:ext cx="9144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 err="1">
                  <a:solidFill>
                    <a:srgbClr val="00B050"/>
                  </a:solidFill>
                  <a:latin typeface="Times" pitchFamily="2" charset="0"/>
                </a:rPr>
                <a:t>enum</a:t>
              </a:r>
              <a:endParaRPr lang="en-US" sz="2000" b="1" dirty="0">
                <a:solidFill>
                  <a:srgbClr val="00B050"/>
                </a:solidFill>
                <a:latin typeface="Times" pitchFamily="2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5C292E8-2404-E445-824F-162C3CB39542}"/>
                </a:ext>
              </a:extLst>
            </p:cNvPr>
            <p:cNvSpPr/>
            <p:nvPr/>
          </p:nvSpPr>
          <p:spPr>
            <a:xfrm>
              <a:off x="8326771" y="4196642"/>
              <a:ext cx="47856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00B050"/>
                  </a:solidFill>
                  <a:latin typeface="Times" pitchFamily="2" charset="0"/>
                </a:rPr>
                <a:t>int</a:t>
              </a:r>
              <a:endParaRPr lang="en-US" sz="2000" b="1" dirty="0">
                <a:solidFill>
                  <a:srgbClr val="00B050"/>
                </a:solidFill>
                <a:latin typeface="Times" pitchFamily="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8B27764-423B-8F4E-81E9-88C3EE6BA085}"/>
                </a:ext>
              </a:extLst>
            </p:cNvPr>
            <p:cNvSpPr/>
            <p:nvPr/>
          </p:nvSpPr>
          <p:spPr>
            <a:xfrm>
              <a:off x="8981446" y="4220252"/>
              <a:ext cx="47856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00B050"/>
                  </a:solidFill>
                  <a:latin typeface="Times" pitchFamily="2" charset="0"/>
                </a:rPr>
                <a:t>int</a:t>
              </a:r>
              <a:endParaRPr lang="en-US" sz="2000" b="1" dirty="0">
                <a:solidFill>
                  <a:srgbClr val="00B050"/>
                </a:solidFill>
                <a:latin typeface="Times" pitchFamily="2" charset="0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7D4B7BF-FBDD-1A4A-BB0C-FC0D73E8B6E2}"/>
                </a:ext>
              </a:extLst>
            </p:cNvPr>
            <p:cNvSpPr/>
            <p:nvPr/>
          </p:nvSpPr>
          <p:spPr>
            <a:xfrm>
              <a:off x="8394452" y="3939528"/>
              <a:ext cx="355174" cy="264489"/>
            </a:xfrm>
            <a:prstGeom prst="round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46B1947A-C478-6B49-8C41-3CC35B095662}"/>
                </a:ext>
              </a:extLst>
            </p:cNvPr>
            <p:cNvSpPr/>
            <p:nvPr/>
          </p:nvSpPr>
          <p:spPr>
            <a:xfrm>
              <a:off x="8997611" y="3937380"/>
              <a:ext cx="355174" cy="264489"/>
            </a:xfrm>
            <a:prstGeom prst="round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690DADD-D83F-F747-A5BE-607F6FDCA2E9}"/>
                </a:ext>
              </a:extLst>
            </p:cNvPr>
            <p:cNvSpPr/>
            <p:nvPr/>
          </p:nvSpPr>
          <p:spPr>
            <a:xfrm>
              <a:off x="9638266" y="4833332"/>
              <a:ext cx="138604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00B050"/>
                  </a:solidFill>
                  <a:latin typeface="Times" pitchFamily="2" charset="0"/>
                </a:rPr>
                <a:t>parameter</a:t>
              </a:r>
              <a:endParaRPr lang="en-US" sz="2000" b="1" dirty="0">
                <a:solidFill>
                  <a:srgbClr val="00B050"/>
                </a:solidFill>
                <a:latin typeface="Times" pitchFamily="2" charset="0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A88F8E77-F484-7D4B-A1C0-F20E573720C3}"/>
                </a:ext>
              </a:extLst>
            </p:cNvPr>
            <p:cNvSpPr/>
            <p:nvPr/>
          </p:nvSpPr>
          <p:spPr>
            <a:xfrm>
              <a:off x="9551403" y="4568447"/>
              <a:ext cx="1614580" cy="264885"/>
            </a:xfrm>
            <a:prstGeom prst="round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/>
            </a:p>
          </p:txBody>
        </p:sp>
      </p:grpSp>
    </p:spTree>
    <p:extLst>
      <p:ext uri="{BB962C8B-B14F-4D97-AF65-F5344CB8AC3E}">
        <p14:creationId xmlns:p14="http://schemas.microsoft.com/office/powerpoint/2010/main" val="418582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DD993-7166-1B43-BCD1-F8A01AB62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88" y="365126"/>
            <a:ext cx="11092543" cy="105727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Challenge</a:t>
            </a:r>
            <a:r>
              <a:rPr lang="zh-CN" altLang="en-US" dirty="0"/>
              <a:t> </a:t>
            </a:r>
            <a:r>
              <a:rPr lang="en-US" altLang="zh-CN" dirty="0"/>
              <a:t>2:</a:t>
            </a:r>
            <a:r>
              <a:rPr lang="zh-CN" altLang="en-US" dirty="0"/>
              <a:t> </a:t>
            </a:r>
            <a:r>
              <a:rPr lang="en-US" altLang="zh-CN" dirty="0"/>
              <a:t>Convert</a:t>
            </a:r>
            <a:r>
              <a:rPr lang="zh-CN" altLang="en-US" dirty="0"/>
              <a:t> </a:t>
            </a:r>
            <a:r>
              <a:rPr lang="en-US" altLang="zh-CN" dirty="0"/>
              <a:t>descriptions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specifications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CB988-5563-7747-B30F-8A5A4EFF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E54CB5-5184-E348-A38C-A7D39B1DD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517" y="1534078"/>
            <a:ext cx="11092543" cy="948806"/>
          </a:xfrm>
        </p:spPr>
        <p:txBody>
          <a:bodyPr>
            <a:normAutofit lnSpcReduction="10000"/>
          </a:bodyPr>
          <a:lstStyle/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Setting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entity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identification</a:t>
            </a:r>
          </a:p>
          <a:p>
            <a:r>
              <a:rPr lang="en-US" altLang="zh-CN" dirty="0"/>
              <a:t>Semantic</a:t>
            </a:r>
            <a:r>
              <a:rPr lang="zh-CN" altLang="en-US" dirty="0"/>
              <a:t> </a:t>
            </a:r>
            <a:r>
              <a:rPr lang="en-US" altLang="zh-CN" dirty="0"/>
              <a:t>pattern</a:t>
            </a:r>
            <a:r>
              <a:rPr lang="zh-CN" altLang="en-US" dirty="0"/>
              <a:t> </a:t>
            </a:r>
            <a:r>
              <a:rPr lang="en-US" altLang="zh-CN" dirty="0"/>
              <a:t>matching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5A8E1D-8787-1C4A-82C8-3A3A273C865A}"/>
              </a:ext>
            </a:extLst>
          </p:cNvPr>
          <p:cNvGrpSpPr/>
          <p:nvPr/>
        </p:nvGrpSpPr>
        <p:grpSpPr>
          <a:xfrm>
            <a:off x="5781448" y="2867620"/>
            <a:ext cx="3404438" cy="1485439"/>
            <a:chOff x="1823506" y="2441667"/>
            <a:chExt cx="2485453" cy="1485439"/>
          </a:xfrm>
        </p:grpSpPr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DE07070D-7A6B-954E-BBDB-4E99C4BCB112}"/>
                </a:ext>
              </a:extLst>
            </p:cNvPr>
            <p:cNvSpPr/>
            <p:nvPr/>
          </p:nvSpPr>
          <p:spPr>
            <a:xfrm>
              <a:off x="1873528" y="3396669"/>
              <a:ext cx="2163400" cy="530437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22AC58-DF1F-C04D-BE91-D4327F5C0F5B}"/>
                </a:ext>
              </a:extLst>
            </p:cNvPr>
            <p:cNvSpPr txBox="1"/>
            <p:nvPr/>
          </p:nvSpPr>
          <p:spPr>
            <a:xfrm>
              <a:off x="1823506" y="2441667"/>
              <a:ext cx="24854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1.</a:t>
              </a:r>
              <a:r>
                <a:rPr lang="zh-CN" altLang="en-US" sz="2000" dirty="0"/>
                <a:t> </a:t>
              </a:r>
              <a:r>
                <a:rPr lang="en-US" altLang="zh-CN" sz="2000" dirty="0"/>
                <a:t>&lt;</a:t>
              </a:r>
              <a:r>
                <a:rPr lang="en-US" altLang="zh-CN" sz="2000" dirty="0" err="1"/>
                <a:t>enum</a:t>
              </a:r>
              <a:r>
                <a:rPr lang="en-US" altLang="zh-CN" sz="2000" dirty="0"/>
                <a:t>&gt;</a:t>
              </a:r>
            </a:p>
            <a:p>
              <a:r>
                <a:rPr lang="en-US" altLang="zh-CN" sz="2000" dirty="0"/>
                <a:t>2.</a:t>
              </a:r>
              <a:r>
                <a:rPr lang="zh-CN" altLang="en-US" sz="2000" dirty="0"/>
                <a:t> </a:t>
              </a:r>
              <a:r>
                <a:rPr lang="en-US" altLang="zh-CN" sz="2000" dirty="0"/>
                <a:t>between</a:t>
              </a:r>
              <a:r>
                <a:rPr lang="zh-CN" altLang="en-US" sz="2000" dirty="0"/>
                <a:t> </a:t>
              </a:r>
              <a:r>
                <a:rPr lang="en-US" altLang="zh-CN" sz="2000" dirty="0"/>
                <a:t>&lt;int&gt;</a:t>
              </a:r>
              <a:r>
                <a:rPr lang="zh-CN" altLang="en-US" sz="2000" dirty="0"/>
                <a:t> </a:t>
              </a:r>
              <a:r>
                <a:rPr lang="en-US" altLang="zh-CN" sz="2000" dirty="0"/>
                <a:t>to</a:t>
              </a:r>
              <a:r>
                <a:rPr lang="zh-CN" altLang="en-US" sz="2000" dirty="0"/>
                <a:t> </a:t>
              </a:r>
              <a:r>
                <a:rPr lang="en-US" altLang="zh-CN" sz="2000" dirty="0"/>
                <a:t>&lt;int&gt;</a:t>
              </a:r>
              <a:r>
                <a:rPr lang="zh-CN" altLang="en-US" sz="2000" dirty="0"/>
                <a:t> </a:t>
              </a:r>
              <a:endParaRPr lang="en-US" altLang="zh-CN" sz="2000" dirty="0"/>
            </a:p>
            <a:p>
              <a:r>
                <a:rPr lang="en-US" altLang="zh-CN" sz="2000" dirty="0"/>
                <a:t>3.</a:t>
              </a:r>
              <a:r>
                <a:rPr lang="zh-CN" altLang="en-US" sz="2000" dirty="0"/>
                <a:t> </a:t>
              </a:r>
              <a:r>
                <a:rPr lang="en-US" altLang="zh-CN" sz="2000" dirty="0"/>
                <a:t>less</a:t>
              </a:r>
              <a:r>
                <a:rPr lang="zh-CN" altLang="en-US" sz="2000" dirty="0"/>
                <a:t> </a:t>
              </a:r>
              <a:r>
                <a:rPr lang="en-US" altLang="zh-CN" sz="2000" dirty="0"/>
                <a:t>than</a:t>
              </a:r>
              <a:r>
                <a:rPr lang="zh-CN" altLang="en-US" sz="2000" dirty="0"/>
                <a:t> </a:t>
              </a:r>
              <a:r>
                <a:rPr lang="en-US" altLang="zh-CN" sz="2000" dirty="0"/>
                <a:t>&lt;parameter&gt;</a:t>
              </a:r>
              <a:endParaRPr lang="en-US" sz="20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EF74F82-4B8D-F44F-B385-ADDABF4CE946}"/>
              </a:ext>
            </a:extLst>
          </p:cNvPr>
          <p:cNvGrpSpPr/>
          <p:nvPr/>
        </p:nvGrpSpPr>
        <p:grpSpPr>
          <a:xfrm>
            <a:off x="278910" y="2735939"/>
            <a:ext cx="5174500" cy="2523444"/>
            <a:chOff x="6302816" y="2679220"/>
            <a:chExt cx="5174500" cy="2523444"/>
          </a:xfrm>
        </p:grpSpPr>
        <p:graphicFrame>
          <p:nvGraphicFramePr>
            <p:cNvPr id="9" name="Content Placeholder 6">
              <a:extLst>
                <a:ext uri="{FF2B5EF4-FFF2-40B4-BE49-F238E27FC236}">
                  <a16:creationId xmlns:a16="http://schemas.microsoft.com/office/drawing/2014/main" id="{21E1373E-303C-AA4E-A74B-B20F86A10181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302816" y="2679220"/>
            <a:ext cx="5174500" cy="2489539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5174500">
                    <a:extLst>
                      <a:ext uri="{9D8B030D-6E8A-4147-A177-3AD203B41FA5}">
                        <a16:colId xmlns:a16="http://schemas.microsoft.com/office/drawing/2014/main" val="1240167935"/>
                      </a:ext>
                    </a:extLst>
                  </a:gridCol>
                </a:tblGrid>
                <a:tr h="569299">
                  <a:tc>
                    <a:txBody>
                      <a:bodyPr/>
                      <a:lstStyle/>
                      <a:p>
                        <a:r>
                          <a:rPr lang="en-US" altLang="zh-CN" dirty="0"/>
                          <a:t>Good</a:t>
                        </a:r>
                        <a:r>
                          <a:rPr lang="zh-CN" altLang="en-US" dirty="0"/>
                          <a:t> </a:t>
                        </a:r>
                        <a:r>
                          <a:rPr lang="en-US" altLang="zh-CN" dirty="0"/>
                          <a:t>practices</a:t>
                        </a:r>
                        <a:r>
                          <a:rPr lang="zh-CN" altLang="en-US" dirty="0"/>
                          <a:t> </a:t>
                        </a:r>
                        <a:r>
                          <a:rPr lang="en-US" altLang="zh-CN" dirty="0"/>
                          <a:t>descriptions</a:t>
                        </a:r>
                        <a:endParaRPr 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3232224813"/>
                    </a:ext>
                  </a:extLst>
                </a:tr>
                <a:tr h="569299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zh-CN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p1:</a:t>
                        </a:r>
                        <a:r>
                          <a:rPr lang="zh-CN" altLang="en-U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 </a:t>
                        </a:r>
                        <a:r>
                          <a:rPr lang="en-US" altLang="zh-CN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“</a:t>
                        </a:r>
                        <a:r>
                          <a:rPr lang="en-U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The </a:t>
                        </a:r>
                        <a:r>
                          <a:rPr lang="en-US" sz="18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crc32</a:t>
                        </a:r>
                        <a:r>
                          <a:rPr lang="en-U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 option is recommended.</a:t>
                        </a:r>
                        <a:r>
                          <a:rPr lang="en-US" altLang="zh-CN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”</a:t>
                        </a: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lang="en-US" dirty="0">
                          <a:effectLst/>
                        </a:endParaRP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640110604"/>
                    </a:ext>
                  </a:extLst>
                </a:tr>
                <a:tr h="569299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zh-CN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p2:</a:t>
                        </a:r>
                        <a:r>
                          <a:rPr lang="zh-CN" altLang="en-U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 </a:t>
                        </a:r>
                        <a:r>
                          <a:rPr lang="en-US" altLang="zh-CN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“</a:t>
                        </a:r>
                        <a:r>
                          <a:rPr lang="en-U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A value </a:t>
                        </a:r>
                        <a:r>
                          <a:rPr lang="en-US" sz="18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between</a:t>
                        </a:r>
                        <a:r>
                          <a:rPr lang="en-US" sz="18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 </a:t>
                        </a:r>
                        <a:r>
                          <a:rPr lang="zh-CN" altLang="en-US" sz="18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  </a:t>
                        </a:r>
                        <a:r>
                          <a:rPr lang="en-US" sz="18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8 </a:t>
                        </a:r>
                        <a:r>
                          <a:rPr lang="zh-CN" altLang="en-US" sz="18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 </a:t>
                        </a:r>
                        <a:r>
                          <a:rPr lang="en-US" sz="18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to</a:t>
                        </a:r>
                        <a:r>
                          <a:rPr lang="en-US" sz="18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 </a:t>
                        </a:r>
                        <a:r>
                          <a:rPr lang="zh-CN" altLang="en-US" sz="18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 </a:t>
                        </a:r>
                        <a:r>
                          <a:rPr lang="en-US" sz="18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16</a:t>
                        </a:r>
                        <a:r>
                          <a:rPr lang="zh-CN" altLang="en-US" sz="18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  </a:t>
                        </a:r>
                        <a:r>
                          <a:rPr lang="en-US" sz="18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 </a:t>
                        </a:r>
                        <a:r>
                          <a:rPr lang="en-U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is suggested.</a:t>
                        </a:r>
                        <a:r>
                          <a:rPr lang="en-US" altLang="zh-CN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”</a:t>
                        </a:r>
                        <a:r>
                          <a:rPr lang="en-U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 </a:t>
                        </a: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lang="en-US" dirty="0">
                          <a:effectLst/>
                        </a:endParaRP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3560396275"/>
                    </a:ext>
                  </a:extLst>
                </a:tr>
                <a:tr h="569299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zh-CN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p3:</a:t>
                        </a:r>
                        <a:r>
                          <a:rPr lang="zh-CN" altLang="en-U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 </a:t>
                        </a:r>
                        <a:r>
                          <a:rPr lang="en-US" altLang="zh-CN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“</a:t>
                        </a:r>
                        <a:r>
                          <a:rPr lang="en-U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We suggest to set it less than </a:t>
                        </a:r>
                        <a:r>
                          <a:rPr lang="en-US" sz="1800" b="1" kern="1200" dirty="0" err="1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ThreadsPerChild</a:t>
                        </a:r>
                        <a:r>
                          <a:rPr lang="zh-CN" altLang="en-US" sz="18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  </a:t>
                        </a:r>
                        <a:r>
                          <a:rPr lang="en-US" altLang="zh-CN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.”</a:t>
                        </a: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3900480313"/>
                    </a:ext>
                  </a:extLst>
                </a:tr>
              </a:tbl>
            </a:graphicData>
          </a:graphic>
        </p:graphicFrame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880F1C81-3A85-6846-BC27-6BEC7A385EE9}"/>
                </a:ext>
              </a:extLst>
            </p:cNvPr>
            <p:cNvSpPr/>
            <p:nvPr/>
          </p:nvSpPr>
          <p:spPr>
            <a:xfrm>
              <a:off x="7197263" y="3283503"/>
              <a:ext cx="594455" cy="271065"/>
            </a:xfrm>
            <a:prstGeom prst="round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1D15AD0-541F-7D4C-95D1-F20B12CDA361}"/>
                </a:ext>
              </a:extLst>
            </p:cNvPr>
            <p:cNvSpPr/>
            <p:nvPr/>
          </p:nvSpPr>
          <p:spPr>
            <a:xfrm>
              <a:off x="7037290" y="3525081"/>
              <a:ext cx="9144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 err="1">
                  <a:solidFill>
                    <a:srgbClr val="00B050"/>
                  </a:solidFill>
                  <a:latin typeface="Times" pitchFamily="2" charset="0"/>
                </a:rPr>
                <a:t>enum</a:t>
              </a:r>
              <a:endParaRPr lang="en-US" sz="2000" b="1" dirty="0">
                <a:solidFill>
                  <a:srgbClr val="00B050"/>
                </a:solidFill>
                <a:latin typeface="Times" pitchFamily="2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5C292E8-2404-E445-824F-162C3CB39542}"/>
                </a:ext>
              </a:extLst>
            </p:cNvPr>
            <p:cNvSpPr/>
            <p:nvPr/>
          </p:nvSpPr>
          <p:spPr>
            <a:xfrm>
              <a:off x="8326771" y="4196642"/>
              <a:ext cx="47856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00B050"/>
                  </a:solidFill>
                  <a:latin typeface="Times" pitchFamily="2" charset="0"/>
                </a:rPr>
                <a:t>int</a:t>
              </a:r>
              <a:endParaRPr lang="en-US" sz="2000" b="1" dirty="0">
                <a:solidFill>
                  <a:srgbClr val="00B050"/>
                </a:solidFill>
                <a:latin typeface="Times" pitchFamily="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8B27764-423B-8F4E-81E9-88C3EE6BA085}"/>
                </a:ext>
              </a:extLst>
            </p:cNvPr>
            <p:cNvSpPr/>
            <p:nvPr/>
          </p:nvSpPr>
          <p:spPr>
            <a:xfrm>
              <a:off x="8981446" y="4220252"/>
              <a:ext cx="47856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00B050"/>
                  </a:solidFill>
                  <a:latin typeface="Times" pitchFamily="2" charset="0"/>
                </a:rPr>
                <a:t>int</a:t>
              </a:r>
              <a:endParaRPr lang="en-US" sz="2000" b="1" dirty="0">
                <a:solidFill>
                  <a:srgbClr val="00B050"/>
                </a:solidFill>
                <a:latin typeface="Times" pitchFamily="2" charset="0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7D4B7BF-FBDD-1A4A-BB0C-FC0D73E8B6E2}"/>
                </a:ext>
              </a:extLst>
            </p:cNvPr>
            <p:cNvSpPr/>
            <p:nvPr/>
          </p:nvSpPr>
          <p:spPr>
            <a:xfrm>
              <a:off x="8394452" y="3939528"/>
              <a:ext cx="355174" cy="264489"/>
            </a:xfrm>
            <a:prstGeom prst="round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46B1947A-C478-6B49-8C41-3CC35B095662}"/>
                </a:ext>
              </a:extLst>
            </p:cNvPr>
            <p:cNvSpPr/>
            <p:nvPr/>
          </p:nvSpPr>
          <p:spPr>
            <a:xfrm>
              <a:off x="8997611" y="3937380"/>
              <a:ext cx="355174" cy="264489"/>
            </a:xfrm>
            <a:prstGeom prst="round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690DADD-D83F-F747-A5BE-607F6FDCA2E9}"/>
                </a:ext>
              </a:extLst>
            </p:cNvPr>
            <p:cNvSpPr/>
            <p:nvPr/>
          </p:nvSpPr>
          <p:spPr>
            <a:xfrm>
              <a:off x="9638266" y="4833332"/>
              <a:ext cx="138604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00B050"/>
                  </a:solidFill>
                  <a:latin typeface="Times" pitchFamily="2" charset="0"/>
                </a:rPr>
                <a:t>parameter</a:t>
              </a:r>
              <a:endParaRPr lang="en-US" sz="2000" b="1" dirty="0">
                <a:solidFill>
                  <a:srgbClr val="00B050"/>
                </a:solidFill>
                <a:latin typeface="Times" pitchFamily="2" charset="0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A88F8E77-F484-7D4B-A1C0-F20E573720C3}"/>
                </a:ext>
              </a:extLst>
            </p:cNvPr>
            <p:cNvSpPr/>
            <p:nvPr/>
          </p:nvSpPr>
          <p:spPr>
            <a:xfrm>
              <a:off x="9551403" y="4568447"/>
              <a:ext cx="1614580" cy="264885"/>
            </a:xfrm>
            <a:prstGeom prst="round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Content Placeholder 6">
                <a:extLst>
                  <a:ext uri="{FF2B5EF4-FFF2-40B4-BE49-F238E27FC236}">
                    <a16:creationId xmlns:a16="http://schemas.microsoft.com/office/drawing/2014/main" id="{69E795E5-B502-8743-81CA-D3E8D248A89C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766223206"/>
                  </p:ext>
                </p:extLst>
              </p:nvPr>
            </p:nvGraphicFramePr>
            <p:xfrm>
              <a:off x="9185886" y="3139333"/>
              <a:ext cx="2247900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47900">
                      <a:extLst>
                        <a:ext uri="{9D8B030D-6E8A-4147-A177-3AD203B41FA5}">
                          <a16:colId xmlns:a16="http://schemas.microsoft.com/office/drawing/2014/main" val="124016793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Specifications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322248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p1</a:t>
                          </a:r>
                          <a:r>
                            <a:rPr lang="zh-CN" alt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==</a:t>
                          </a:r>
                          <a:r>
                            <a:rPr lang="zh-CN" alt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crc32</a:t>
                          </a:r>
                          <a:endParaRPr lang="en-US" dirty="0">
                            <a:effectLst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401106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p2</a:t>
                          </a:r>
                          <a:r>
                            <a:rPr lang="zh-CN" alt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sz="1800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</m:oMath>
                          </a14:m>
                          <a:r>
                            <a:rPr lang="zh-CN" alt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[8,</a:t>
                          </a:r>
                          <a:r>
                            <a:rPr lang="zh-CN" alt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16]</a:t>
                          </a:r>
                          <a:endParaRPr lang="en-US" dirty="0">
                            <a:effectLst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03962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</a:t>
                          </a:r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&lt; </a:t>
                          </a:r>
                          <a:r>
                            <a:rPr lang="en-US" sz="1800" kern="1200" dirty="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ThreadsPerChild</a:t>
                          </a:r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dirty="0">
                            <a:effectLst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04803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Content Placeholder 6">
                <a:extLst>
                  <a:ext uri="{FF2B5EF4-FFF2-40B4-BE49-F238E27FC236}">
                    <a16:creationId xmlns:a16="http://schemas.microsoft.com/office/drawing/2014/main" id="{69E795E5-B502-8743-81CA-D3E8D248A89C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766223206"/>
                  </p:ext>
                </p:extLst>
              </p:nvPr>
            </p:nvGraphicFramePr>
            <p:xfrm>
              <a:off x="9185886" y="3139333"/>
              <a:ext cx="2247900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47900">
                      <a:extLst>
                        <a:ext uri="{9D8B030D-6E8A-4147-A177-3AD203B41FA5}">
                          <a16:colId xmlns:a16="http://schemas.microsoft.com/office/drawing/2014/main" val="124016793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Specifications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322248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p1</a:t>
                          </a:r>
                          <a:r>
                            <a:rPr lang="zh-CN" alt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==</a:t>
                          </a:r>
                          <a:r>
                            <a:rPr lang="zh-CN" alt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crc32</a:t>
                          </a:r>
                          <a:endParaRPr lang="en-US" dirty="0">
                            <a:effectLst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401106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62" t="-210345" r="-562" b="-1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03962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</a:t>
                          </a:r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&lt; </a:t>
                          </a:r>
                          <a:r>
                            <a:rPr lang="en-US" sz="1800" kern="1200" dirty="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ThreadsPerChild</a:t>
                          </a:r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dirty="0">
                            <a:effectLst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048031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50110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1FA28-AFE5-5847-A4F2-CFE2C5F89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263" y="305750"/>
            <a:ext cx="10926288" cy="763031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lives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largely</a:t>
            </a:r>
            <a:r>
              <a:rPr lang="zh-CN" altLang="en-US" dirty="0"/>
              <a:t> </a:t>
            </a:r>
            <a:r>
              <a:rPr lang="en-US" altLang="zh-CN" dirty="0"/>
              <a:t>served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online</a:t>
            </a:r>
            <a:r>
              <a:rPr lang="zh-CN" altLang="en-US" dirty="0"/>
              <a:t> </a:t>
            </a:r>
            <a:r>
              <a:rPr lang="en-US" altLang="zh-CN" dirty="0"/>
              <a:t>services</a:t>
            </a:r>
            <a:r>
              <a:rPr lang="zh-CN" altLang="en-US" dirty="0"/>
              <a:t> </a:t>
            </a:r>
            <a:r>
              <a:rPr lang="en-US" altLang="zh-CN" dirty="0"/>
              <a:t>today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465D7-6691-1B42-A4D4-9C6DB82E5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3787"/>
            <a:ext cx="10515600" cy="48231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57CBB-19AC-2049-95A7-85A7719FA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8CFD79-987D-0A43-83C1-5CDF65002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830" y="1058776"/>
            <a:ext cx="7890493" cy="544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8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16CF7-A7DC-634D-9457-55E0EBBEA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265137"/>
            <a:ext cx="10515600" cy="773111"/>
          </a:xfrm>
        </p:spPr>
        <p:txBody>
          <a:bodyPr/>
          <a:lstStyle/>
          <a:p>
            <a:r>
              <a:rPr lang="en-US" altLang="zh-CN" dirty="0"/>
              <a:t>Evaluation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 err="1"/>
              <a:t>PracExtractor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6E8A6-655D-744D-9AA5-2F612C29E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8868"/>
            <a:ext cx="10515600" cy="4640263"/>
          </a:xfrm>
        </p:spPr>
        <p:txBody>
          <a:bodyPr/>
          <a:lstStyle/>
          <a:p>
            <a:r>
              <a:rPr lang="en-US" altLang="zh-CN" dirty="0"/>
              <a:t>Extract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software</a:t>
            </a:r>
            <a:r>
              <a:rPr lang="zh-CN" altLang="en-US" dirty="0"/>
              <a:t> </a:t>
            </a:r>
            <a:r>
              <a:rPr lang="en-US" altLang="zh-CN" dirty="0"/>
              <a:t>manuals</a:t>
            </a:r>
          </a:p>
          <a:p>
            <a:r>
              <a:rPr lang="en-US" altLang="zh-CN" dirty="0"/>
              <a:t>Detect</a:t>
            </a:r>
            <a:r>
              <a:rPr lang="zh-CN" altLang="en-US" dirty="0"/>
              <a:t> </a:t>
            </a:r>
            <a:r>
              <a:rPr lang="en-US" altLang="zh-CN" dirty="0"/>
              <a:t>real-world</a:t>
            </a:r>
            <a:r>
              <a:rPr lang="zh-CN" altLang="en-US" dirty="0"/>
              <a:t> </a:t>
            </a:r>
            <a:r>
              <a:rPr lang="en-US" altLang="zh-CN" dirty="0"/>
              <a:t>configuration</a:t>
            </a:r>
            <a:r>
              <a:rPr lang="zh-CN" altLang="en-US" dirty="0"/>
              <a:t> </a:t>
            </a:r>
            <a:r>
              <a:rPr lang="en-US" altLang="zh-CN" dirty="0"/>
              <a:t>errors</a:t>
            </a:r>
          </a:p>
          <a:p>
            <a:endParaRPr lang="en-US" altLang="zh-CN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0C234-A35E-D049-A612-7EBA8F5EC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187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D163A6-FAD4-8941-8BAE-8E14472B1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872" y="2446986"/>
            <a:ext cx="6762427" cy="3888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016CF7-A7DC-634D-9457-55E0EBBEA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149226"/>
            <a:ext cx="10515600" cy="773111"/>
          </a:xfrm>
        </p:spPr>
        <p:txBody>
          <a:bodyPr/>
          <a:lstStyle/>
          <a:p>
            <a:r>
              <a:rPr lang="en-US" altLang="zh-CN" dirty="0"/>
              <a:t>Evaluation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 err="1"/>
              <a:t>PracExtractor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6E8A6-655D-744D-9AA5-2F612C29E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500" y="922337"/>
            <a:ext cx="10515600" cy="4640263"/>
          </a:xfrm>
        </p:spPr>
        <p:txBody>
          <a:bodyPr/>
          <a:lstStyle/>
          <a:p>
            <a:r>
              <a:rPr lang="en-US" altLang="zh-CN" dirty="0"/>
              <a:t>Accuracy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</a:t>
            </a:r>
            <a:r>
              <a:rPr lang="zh-CN" altLang="en-US" dirty="0"/>
              <a:t> </a:t>
            </a:r>
            <a:r>
              <a:rPr lang="en-US" altLang="zh-CN" dirty="0"/>
              <a:t>extraction</a:t>
            </a:r>
          </a:p>
          <a:p>
            <a:pPr lvl="1"/>
            <a:r>
              <a:rPr lang="en-US" altLang="zh-CN" dirty="0"/>
              <a:t>Training</a:t>
            </a:r>
            <a:r>
              <a:rPr lang="zh-CN" altLang="en-US" dirty="0"/>
              <a:t> </a:t>
            </a:r>
            <a:r>
              <a:rPr lang="en-US" altLang="zh-CN" dirty="0"/>
              <a:t>sets: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6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studied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manuals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/>
              <a:t>included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characteristic</a:t>
            </a:r>
            <a:r>
              <a:rPr lang="zh-CN" altLang="en-US" dirty="0"/>
              <a:t> </a:t>
            </a:r>
            <a:r>
              <a:rPr lang="en-US" altLang="zh-CN" dirty="0"/>
              <a:t>study</a:t>
            </a:r>
          </a:p>
          <a:p>
            <a:pPr lvl="1"/>
            <a:r>
              <a:rPr lang="en-US" altLang="zh-CN" dirty="0"/>
              <a:t>Testing</a:t>
            </a:r>
            <a:r>
              <a:rPr lang="zh-CN" altLang="en-US" dirty="0"/>
              <a:t> </a:t>
            </a:r>
            <a:r>
              <a:rPr lang="en-US" altLang="zh-CN" dirty="0"/>
              <a:t>sets: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chemeClr val="accent2"/>
                </a:solidFill>
              </a:rPr>
              <a:t>6</a:t>
            </a:r>
            <a:r>
              <a:rPr lang="zh-CN" altLang="en-US" dirty="0">
                <a:solidFill>
                  <a:schemeClr val="accent2"/>
                </a:solidFill>
              </a:rPr>
              <a:t> </a:t>
            </a:r>
            <a:r>
              <a:rPr lang="en-US" altLang="zh-CN" dirty="0">
                <a:solidFill>
                  <a:schemeClr val="accent2"/>
                </a:solidFill>
              </a:rPr>
              <a:t>new</a:t>
            </a:r>
            <a:r>
              <a:rPr lang="zh-CN" altLang="en-US" dirty="0">
                <a:solidFill>
                  <a:schemeClr val="accent2"/>
                </a:solidFill>
              </a:rPr>
              <a:t> </a:t>
            </a:r>
            <a:r>
              <a:rPr lang="en-US" altLang="zh-CN" dirty="0">
                <a:solidFill>
                  <a:schemeClr val="accent2"/>
                </a:solidFill>
              </a:rPr>
              <a:t>manuals</a:t>
            </a:r>
            <a:r>
              <a:rPr lang="zh-CN" altLang="en-US" dirty="0">
                <a:solidFill>
                  <a:schemeClr val="accent2"/>
                </a:solidFill>
              </a:rPr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included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study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0C234-A35E-D049-A612-7EBA8F5EC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6D6C252-1106-2745-A67F-6E689330DADE}"/>
              </a:ext>
            </a:extLst>
          </p:cNvPr>
          <p:cNvSpPr/>
          <p:nvPr/>
        </p:nvSpPr>
        <p:spPr>
          <a:xfrm>
            <a:off x="3086100" y="6010275"/>
            <a:ext cx="3619500" cy="3175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4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23D439-F6D6-C24D-A805-A17965EEE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872" y="2446986"/>
            <a:ext cx="6762427" cy="3888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016CF7-A7DC-634D-9457-55E0EBBEA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149226"/>
            <a:ext cx="10515600" cy="773111"/>
          </a:xfrm>
        </p:spPr>
        <p:txBody>
          <a:bodyPr/>
          <a:lstStyle/>
          <a:p>
            <a:r>
              <a:rPr lang="en-US" altLang="zh-CN" dirty="0"/>
              <a:t>Evaluation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 err="1"/>
              <a:t>PracExtractor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6E8A6-655D-744D-9AA5-2F612C29E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500" y="922337"/>
            <a:ext cx="10515600" cy="4640263"/>
          </a:xfrm>
        </p:spPr>
        <p:txBody>
          <a:bodyPr/>
          <a:lstStyle/>
          <a:p>
            <a:r>
              <a:rPr lang="en-US" altLang="zh-CN" dirty="0"/>
              <a:t>Accuracy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</a:t>
            </a:r>
            <a:r>
              <a:rPr lang="zh-CN" altLang="en-US" dirty="0"/>
              <a:t> </a:t>
            </a:r>
            <a:r>
              <a:rPr lang="en-US" altLang="zh-CN" dirty="0"/>
              <a:t>extraction</a:t>
            </a:r>
          </a:p>
          <a:p>
            <a:pPr lvl="1"/>
            <a:r>
              <a:rPr lang="en-US" altLang="zh-CN" dirty="0"/>
              <a:t>Precision:</a:t>
            </a:r>
            <a:r>
              <a:rPr lang="zh-CN" altLang="en-US" dirty="0"/>
              <a:t> </a:t>
            </a:r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percentage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practices</a:t>
            </a:r>
            <a:r>
              <a:rPr lang="zh-CN" altLang="en-US" dirty="0"/>
              <a:t> </a:t>
            </a:r>
            <a:r>
              <a:rPr lang="en-US" altLang="zh-CN" dirty="0"/>
              <a:t>extracted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true</a:t>
            </a:r>
          </a:p>
          <a:p>
            <a:pPr lvl="1"/>
            <a:r>
              <a:rPr lang="en-US" altLang="zh-CN" dirty="0"/>
              <a:t>Recall:</a:t>
            </a:r>
            <a:r>
              <a:rPr lang="zh-CN" altLang="en-US" dirty="0"/>
              <a:t> </a:t>
            </a:r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percentage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true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extracted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0C234-A35E-D049-A612-7EBA8F5EC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FC15114-1049-7447-898A-2BB22CD2CE7D}"/>
              </a:ext>
            </a:extLst>
          </p:cNvPr>
          <p:cNvSpPr/>
          <p:nvPr/>
        </p:nvSpPr>
        <p:spPr>
          <a:xfrm>
            <a:off x="2260600" y="5664199"/>
            <a:ext cx="5486400" cy="2714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122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C7D7DB-ECBE-864C-953A-ABCC9A688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872" y="2446986"/>
            <a:ext cx="6762427" cy="3888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016CF7-A7DC-634D-9457-55E0EBBEA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149226"/>
            <a:ext cx="10515600" cy="773111"/>
          </a:xfrm>
        </p:spPr>
        <p:txBody>
          <a:bodyPr/>
          <a:lstStyle/>
          <a:p>
            <a:r>
              <a:rPr lang="en-US" altLang="zh-CN" dirty="0"/>
              <a:t>Evaluation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 err="1"/>
              <a:t>PracExtractor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6E8A6-655D-744D-9AA5-2F612C29E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500" y="922337"/>
            <a:ext cx="10515600" cy="4640263"/>
          </a:xfrm>
        </p:spPr>
        <p:txBody>
          <a:bodyPr/>
          <a:lstStyle/>
          <a:p>
            <a:r>
              <a:rPr lang="en-US" altLang="zh-CN" dirty="0"/>
              <a:t>Accuracy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</a:t>
            </a:r>
            <a:r>
              <a:rPr lang="zh-CN" altLang="en-US" dirty="0"/>
              <a:t> </a:t>
            </a:r>
            <a:r>
              <a:rPr lang="en-US" altLang="zh-CN" dirty="0"/>
              <a:t>extraction</a:t>
            </a:r>
          </a:p>
          <a:p>
            <a:pPr lvl="1"/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</a:t>
            </a:r>
            <a:r>
              <a:rPr lang="zh-CN" altLang="en-US" dirty="0"/>
              <a:t> </a:t>
            </a:r>
            <a:r>
              <a:rPr lang="en-US" altLang="zh-CN" dirty="0"/>
              <a:t>descriptions</a:t>
            </a:r>
            <a:r>
              <a:rPr lang="zh-CN" altLang="en-US" dirty="0"/>
              <a:t> </a:t>
            </a:r>
            <a:r>
              <a:rPr lang="en-US" altLang="zh-CN" dirty="0"/>
              <a:t>extraction</a:t>
            </a:r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0C234-A35E-D049-A612-7EBA8F5EC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FC15114-1049-7447-898A-2BB22CD2CE7D}"/>
              </a:ext>
            </a:extLst>
          </p:cNvPr>
          <p:cNvSpPr/>
          <p:nvPr/>
        </p:nvSpPr>
        <p:spPr>
          <a:xfrm>
            <a:off x="2082800" y="2641600"/>
            <a:ext cx="2908300" cy="303798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54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6CD110-368F-C947-AC71-C21E00E0D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872" y="2446986"/>
            <a:ext cx="6762427" cy="3888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016CF7-A7DC-634D-9457-55E0EBBEA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149226"/>
            <a:ext cx="10515600" cy="773111"/>
          </a:xfrm>
        </p:spPr>
        <p:txBody>
          <a:bodyPr/>
          <a:lstStyle/>
          <a:p>
            <a:r>
              <a:rPr lang="en-US" altLang="zh-CN" dirty="0"/>
              <a:t>Evaluation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 err="1"/>
              <a:t>PracExtractor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6E8A6-655D-744D-9AA5-2F612C29E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500" y="922337"/>
            <a:ext cx="10515600" cy="4640263"/>
          </a:xfrm>
        </p:spPr>
        <p:txBody>
          <a:bodyPr/>
          <a:lstStyle/>
          <a:p>
            <a:r>
              <a:rPr lang="en-US" altLang="zh-CN" dirty="0"/>
              <a:t>Accuracy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</a:t>
            </a:r>
            <a:r>
              <a:rPr lang="zh-CN" altLang="en-US" dirty="0"/>
              <a:t> </a:t>
            </a:r>
            <a:r>
              <a:rPr lang="en-US" altLang="zh-CN" dirty="0"/>
              <a:t>extraction</a:t>
            </a:r>
          </a:p>
          <a:p>
            <a:pPr lvl="1"/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</a:t>
            </a:r>
            <a:r>
              <a:rPr lang="zh-CN" altLang="en-US" dirty="0"/>
              <a:t> </a:t>
            </a:r>
            <a:r>
              <a:rPr lang="en-US" altLang="zh-CN" dirty="0"/>
              <a:t>specifications</a:t>
            </a:r>
            <a:r>
              <a:rPr lang="zh-CN" altLang="en-US" dirty="0"/>
              <a:t> </a:t>
            </a:r>
            <a:r>
              <a:rPr lang="en-US" altLang="zh-CN" dirty="0"/>
              <a:t>extraction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0C234-A35E-D049-A612-7EBA8F5EC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24</a:t>
            </a:fld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FC15114-1049-7447-898A-2BB22CD2CE7D}"/>
              </a:ext>
            </a:extLst>
          </p:cNvPr>
          <p:cNvSpPr/>
          <p:nvPr/>
        </p:nvSpPr>
        <p:spPr>
          <a:xfrm>
            <a:off x="5168900" y="2679162"/>
            <a:ext cx="2908300" cy="304800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90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16CF7-A7DC-634D-9457-55E0EBBEA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13171"/>
            <a:ext cx="10515600" cy="992188"/>
          </a:xfrm>
        </p:spPr>
        <p:txBody>
          <a:bodyPr/>
          <a:lstStyle/>
          <a:p>
            <a:r>
              <a:rPr lang="en-US" altLang="zh-CN" dirty="0"/>
              <a:t>Evaluation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 err="1"/>
              <a:t>PracExtractor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6E8A6-655D-744D-9AA5-2F612C29E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331219"/>
            <a:ext cx="10515600" cy="2128675"/>
          </a:xfrm>
        </p:spPr>
        <p:txBody>
          <a:bodyPr/>
          <a:lstStyle/>
          <a:p>
            <a:r>
              <a:rPr lang="en-US" altLang="zh-CN" dirty="0"/>
              <a:t>Detect</a:t>
            </a:r>
            <a:r>
              <a:rPr lang="zh-CN" altLang="en-US" dirty="0"/>
              <a:t> </a:t>
            </a:r>
            <a:r>
              <a:rPr lang="en-US" altLang="zh-CN" dirty="0"/>
              <a:t>real-world</a:t>
            </a:r>
            <a:r>
              <a:rPr lang="zh-CN" altLang="en-US" dirty="0"/>
              <a:t> </a:t>
            </a:r>
            <a:r>
              <a:rPr lang="en-US" altLang="zh-CN" dirty="0"/>
              <a:t>configuration</a:t>
            </a:r>
            <a:r>
              <a:rPr lang="zh-CN" altLang="en-US" dirty="0"/>
              <a:t> </a:t>
            </a:r>
            <a:r>
              <a:rPr lang="en-US" altLang="zh-CN" dirty="0"/>
              <a:t>errors</a:t>
            </a:r>
          </a:p>
          <a:p>
            <a:pPr lvl="1"/>
            <a:r>
              <a:rPr lang="en-US" altLang="zh-CN" dirty="0"/>
              <a:t>Downloaded</a:t>
            </a:r>
            <a:r>
              <a:rPr lang="zh-CN" altLang="en-US" dirty="0"/>
              <a:t> </a:t>
            </a:r>
            <a:r>
              <a:rPr lang="en-US" altLang="zh-CN" dirty="0"/>
              <a:t>2200</a:t>
            </a:r>
            <a:r>
              <a:rPr lang="zh-CN" altLang="en-US" dirty="0"/>
              <a:t> </a:t>
            </a:r>
            <a:r>
              <a:rPr lang="en-US" altLang="zh-CN" dirty="0"/>
              <a:t>docker</a:t>
            </a:r>
            <a:r>
              <a:rPr lang="zh-CN" altLang="en-US" dirty="0"/>
              <a:t> </a:t>
            </a:r>
            <a:r>
              <a:rPr lang="en-US" altLang="zh-CN" dirty="0"/>
              <a:t>images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docker</a:t>
            </a:r>
            <a:r>
              <a:rPr lang="zh-CN" altLang="en-US" dirty="0"/>
              <a:t> </a:t>
            </a:r>
            <a:r>
              <a:rPr lang="en-US" altLang="zh-CN" dirty="0"/>
              <a:t>hub.</a:t>
            </a:r>
          </a:p>
          <a:p>
            <a:pPr lvl="1"/>
            <a:r>
              <a:rPr lang="en-US" altLang="zh-CN" dirty="0"/>
              <a:t>Detected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dirty="0">
                <a:solidFill>
                  <a:srgbClr val="00B050"/>
                </a:solidFill>
              </a:rPr>
              <a:t>1423</a:t>
            </a:r>
            <a:r>
              <a:rPr lang="en-US" dirty="0"/>
              <a:t> practice violations from </a:t>
            </a:r>
            <a:r>
              <a:rPr lang="en-US" dirty="0">
                <a:solidFill>
                  <a:srgbClr val="00B050"/>
                </a:solidFill>
              </a:rPr>
              <a:t>853</a:t>
            </a:r>
            <a:r>
              <a:rPr lang="en-US" dirty="0"/>
              <a:t> unique images. </a:t>
            </a:r>
          </a:p>
          <a:p>
            <a:pPr lvl="1"/>
            <a:r>
              <a:rPr lang="en-US" altLang="zh-CN" dirty="0"/>
              <a:t>Got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47</a:t>
            </a:r>
            <a:r>
              <a:rPr lang="zh-CN" altLang="en-US" dirty="0"/>
              <a:t> </a:t>
            </a:r>
            <a:r>
              <a:rPr lang="en-US" altLang="zh-CN" dirty="0"/>
              <a:t>confirmed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real</a:t>
            </a:r>
            <a:r>
              <a:rPr lang="zh-CN" altLang="en-US" dirty="0"/>
              <a:t> </a:t>
            </a:r>
            <a:r>
              <a:rPr lang="en-US" altLang="zh-CN" dirty="0"/>
              <a:t>configuration</a:t>
            </a:r>
            <a:r>
              <a:rPr lang="zh-CN" altLang="en-US" dirty="0"/>
              <a:t> </a:t>
            </a:r>
            <a:r>
              <a:rPr lang="en-US" altLang="zh-CN" dirty="0"/>
              <a:t>errors</a:t>
            </a:r>
            <a:r>
              <a:rPr lang="zh-CN" altLang="en-US" dirty="0"/>
              <a:t> </a:t>
            </a:r>
            <a:r>
              <a:rPr lang="en-US" altLang="zh-CN" dirty="0"/>
              <a:t>(325</a:t>
            </a:r>
            <a:r>
              <a:rPr lang="zh-CN" altLang="en-US" dirty="0"/>
              <a:t> </a:t>
            </a:r>
            <a:r>
              <a:rPr lang="en-US" altLang="zh-CN" dirty="0"/>
              <a:t>reported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total).</a:t>
            </a:r>
          </a:p>
          <a:p>
            <a:pPr lvl="1"/>
            <a:endParaRPr lang="en-US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0C234-A35E-D049-A612-7EBA8F5EC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039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16CF7-A7DC-634D-9457-55E0EBBEA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466"/>
            <a:ext cx="10515600" cy="992188"/>
          </a:xfrm>
        </p:spPr>
        <p:txBody>
          <a:bodyPr/>
          <a:lstStyle/>
          <a:p>
            <a:r>
              <a:rPr lang="en-US" altLang="zh-CN" dirty="0"/>
              <a:t>Evaluation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 err="1"/>
              <a:t>PracExtractor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6E8A6-655D-744D-9AA5-2F612C29E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029925"/>
            <a:ext cx="10515600" cy="4640263"/>
          </a:xfrm>
        </p:spPr>
        <p:txBody>
          <a:bodyPr/>
          <a:lstStyle/>
          <a:p>
            <a:r>
              <a:rPr lang="en-US" altLang="zh-CN" dirty="0"/>
              <a:t>Outcome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confirmed</a:t>
            </a:r>
            <a:r>
              <a:rPr lang="zh-CN" altLang="en-US" dirty="0"/>
              <a:t> </a:t>
            </a:r>
            <a:r>
              <a:rPr lang="en-US" altLang="zh-CN" dirty="0"/>
              <a:t>configuration</a:t>
            </a:r>
            <a:r>
              <a:rPr lang="zh-CN" altLang="en-US" dirty="0"/>
              <a:t> </a:t>
            </a:r>
            <a:r>
              <a:rPr lang="en-US" altLang="zh-CN" dirty="0"/>
              <a:t>errors</a:t>
            </a:r>
            <a:endParaRPr lang="en-US" dirty="0"/>
          </a:p>
          <a:p>
            <a:pPr lvl="1"/>
            <a:endParaRPr lang="en-US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0C234-A35E-D049-A612-7EBA8F5EC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E8A22A-73AF-B841-9F90-46A087E79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744858"/>
            <a:ext cx="65278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94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F6744-C221-A549-AC5D-93ECC959C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9975"/>
          </a:xfrm>
        </p:spPr>
        <p:txBody>
          <a:bodyPr/>
          <a:lstStyle/>
          <a:p>
            <a:r>
              <a:rPr lang="en-US" altLang="zh-CN" dirty="0"/>
              <a:t>Evaluation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 err="1"/>
              <a:t>PracExtractor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1F183-638D-9840-B6C5-567F32C6D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1421605"/>
            <a:ext cx="11176000" cy="5117307"/>
          </a:xfrm>
        </p:spPr>
        <p:txBody>
          <a:bodyPr/>
          <a:lstStyle/>
          <a:p>
            <a:r>
              <a:rPr lang="en-US" altLang="zh-CN" dirty="0"/>
              <a:t>Analysis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detected</a:t>
            </a:r>
            <a:r>
              <a:rPr lang="zh-CN" altLang="en-US" dirty="0"/>
              <a:t> </a:t>
            </a:r>
            <a:r>
              <a:rPr lang="en-US" altLang="zh-CN" dirty="0"/>
              <a:t>violations</a:t>
            </a:r>
          </a:p>
          <a:p>
            <a:pPr lvl="1"/>
            <a:r>
              <a:rPr lang="en-US" altLang="zh-CN" dirty="0"/>
              <a:t>Wrong</a:t>
            </a:r>
            <a:r>
              <a:rPr lang="zh-CN" altLang="en-US" dirty="0"/>
              <a:t> </a:t>
            </a:r>
            <a:r>
              <a:rPr lang="en-US" altLang="zh-CN" dirty="0"/>
              <a:t>change: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parameter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changed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value</a:t>
            </a:r>
            <a:r>
              <a:rPr lang="zh-CN" altLang="en-US" dirty="0"/>
              <a:t> </a:t>
            </a:r>
            <a:r>
              <a:rPr lang="en-US" altLang="zh-CN" dirty="0"/>
              <a:t>violating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practices</a:t>
            </a:r>
          </a:p>
          <a:p>
            <a:pPr lvl="1"/>
            <a:r>
              <a:rPr lang="en-US" altLang="zh-CN" dirty="0"/>
              <a:t>Wrong</a:t>
            </a:r>
            <a:r>
              <a:rPr lang="zh-CN" altLang="en-US" dirty="0"/>
              <a:t> </a:t>
            </a:r>
            <a:r>
              <a:rPr lang="en-US" altLang="zh-CN" dirty="0"/>
              <a:t>default: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parameter’s</a:t>
            </a:r>
            <a:r>
              <a:rPr lang="zh-CN" altLang="en-US" dirty="0"/>
              <a:t> </a:t>
            </a:r>
            <a:r>
              <a:rPr lang="en-US" altLang="zh-CN" dirty="0"/>
              <a:t>default</a:t>
            </a:r>
            <a:r>
              <a:rPr lang="zh-CN" altLang="en-US" dirty="0"/>
              <a:t> </a:t>
            </a:r>
            <a:r>
              <a:rPr lang="en-US" altLang="zh-CN" dirty="0"/>
              <a:t>violate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practices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changed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C42811-65C8-BC4D-83F2-24C500982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88E8C9-2F63-144C-95B6-D1CC3A77B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950" y="2887998"/>
            <a:ext cx="7359650" cy="374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5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F6744-C221-A549-AC5D-93ECC959C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9975"/>
          </a:xfrm>
        </p:spPr>
        <p:txBody>
          <a:bodyPr/>
          <a:lstStyle/>
          <a:p>
            <a:r>
              <a:rPr lang="en-US" altLang="zh-CN" dirty="0"/>
              <a:t>Evaluation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 err="1"/>
              <a:t>PracExtractor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1F183-638D-9840-B6C5-567F32C6D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1421605"/>
            <a:ext cx="11176000" cy="5117307"/>
          </a:xfrm>
        </p:spPr>
        <p:txBody>
          <a:bodyPr/>
          <a:lstStyle/>
          <a:p>
            <a:r>
              <a:rPr lang="en-US" altLang="zh-CN" dirty="0"/>
              <a:t>Analysis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detected</a:t>
            </a:r>
            <a:r>
              <a:rPr lang="zh-CN" altLang="en-US" dirty="0"/>
              <a:t> </a:t>
            </a:r>
            <a:r>
              <a:rPr lang="en-US" altLang="zh-CN" dirty="0"/>
              <a:t>violations</a:t>
            </a:r>
          </a:p>
          <a:p>
            <a:pPr lvl="1"/>
            <a:r>
              <a:rPr lang="en-US" altLang="zh-CN" dirty="0"/>
              <a:t>Wrong</a:t>
            </a:r>
            <a:r>
              <a:rPr lang="zh-CN" altLang="en-US" dirty="0"/>
              <a:t> </a:t>
            </a:r>
            <a:r>
              <a:rPr lang="en-US" altLang="zh-CN" dirty="0"/>
              <a:t>change: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parameter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changed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value</a:t>
            </a:r>
            <a:r>
              <a:rPr lang="zh-CN" altLang="en-US" dirty="0"/>
              <a:t> </a:t>
            </a:r>
            <a:r>
              <a:rPr lang="en-US" altLang="zh-CN" dirty="0"/>
              <a:t>violating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practices</a:t>
            </a:r>
          </a:p>
          <a:p>
            <a:pPr lvl="1"/>
            <a:r>
              <a:rPr lang="en-US" altLang="zh-CN" dirty="0"/>
              <a:t>Wrong</a:t>
            </a:r>
            <a:r>
              <a:rPr lang="zh-CN" altLang="en-US" dirty="0"/>
              <a:t> </a:t>
            </a:r>
            <a:r>
              <a:rPr lang="en-US" altLang="zh-CN" dirty="0"/>
              <a:t>default: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parameter’s</a:t>
            </a:r>
            <a:r>
              <a:rPr lang="zh-CN" altLang="en-US" dirty="0"/>
              <a:t> </a:t>
            </a:r>
            <a:r>
              <a:rPr lang="en-US" altLang="zh-CN" dirty="0"/>
              <a:t>default</a:t>
            </a:r>
            <a:r>
              <a:rPr lang="zh-CN" altLang="en-US" dirty="0"/>
              <a:t> </a:t>
            </a:r>
            <a:r>
              <a:rPr lang="en-US" altLang="zh-CN" dirty="0"/>
              <a:t>violate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practices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changed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C42811-65C8-BC4D-83F2-24C500982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88E8C9-2F63-144C-95B6-D1CC3A77B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950" y="2887998"/>
            <a:ext cx="7359650" cy="3742195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DEE4BAF-8841-484F-9D9F-8762BAE36D2B}"/>
              </a:ext>
            </a:extLst>
          </p:cNvPr>
          <p:cNvSpPr/>
          <p:nvPr/>
        </p:nvSpPr>
        <p:spPr>
          <a:xfrm>
            <a:off x="2374900" y="3263900"/>
            <a:ext cx="2819400" cy="27559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109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F6744-C221-A549-AC5D-93ECC959C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9975"/>
          </a:xfrm>
        </p:spPr>
        <p:txBody>
          <a:bodyPr/>
          <a:lstStyle/>
          <a:p>
            <a:r>
              <a:rPr lang="en-US" altLang="zh-CN" dirty="0"/>
              <a:t>Evaluation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 err="1"/>
              <a:t>PracExtractor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1F183-638D-9840-B6C5-567F32C6D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1421605"/>
            <a:ext cx="11176000" cy="5117307"/>
          </a:xfrm>
        </p:spPr>
        <p:txBody>
          <a:bodyPr/>
          <a:lstStyle/>
          <a:p>
            <a:r>
              <a:rPr lang="en-US" altLang="zh-CN" dirty="0"/>
              <a:t>Analysis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detected</a:t>
            </a:r>
            <a:r>
              <a:rPr lang="zh-CN" altLang="en-US" dirty="0"/>
              <a:t> </a:t>
            </a:r>
            <a:r>
              <a:rPr lang="en-US" altLang="zh-CN" dirty="0"/>
              <a:t>violations</a:t>
            </a:r>
          </a:p>
          <a:p>
            <a:pPr lvl="1"/>
            <a:r>
              <a:rPr lang="en-US" altLang="zh-CN" dirty="0"/>
              <a:t>Wrong</a:t>
            </a:r>
            <a:r>
              <a:rPr lang="zh-CN" altLang="en-US" dirty="0"/>
              <a:t> </a:t>
            </a:r>
            <a:r>
              <a:rPr lang="en-US" altLang="zh-CN" dirty="0"/>
              <a:t>change: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parameter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changed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value</a:t>
            </a:r>
            <a:r>
              <a:rPr lang="zh-CN" altLang="en-US" dirty="0"/>
              <a:t> </a:t>
            </a:r>
            <a:r>
              <a:rPr lang="en-US" altLang="zh-CN" dirty="0"/>
              <a:t>violating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practices</a:t>
            </a:r>
          </a:p>
          <a:p>
            <a:pPr lvl="1"/>
            <a:r>
              <a:rPr lang="en-US" altLang="zh-CN" dirty="0"/>
              <a:t>Wrong</a:t>
            </a:r>
            <a:r>
              <a:rPr lang="zh-CN" altLang="en-US" dirty="0"/>
              <a:t> </a:t>
            </a:r>
            <a:r>
              <a:rPr lang="en-US" altLang="zh-CN" dirty="0"/>
              <a:t>default: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parameter’s</a:t>
            </a:r>
            <a:r>
              <a:rPr lang="zh-CN" altLang="en-US" dirty="0"/>
              <a:t> </a:t>
            </a:r>
            <a:r>
              <a:rPr lang="en-US" altLang="zh-CN" dirty="0"/>
              <a:t>default</a:t>
            </a:r>
            <a:r>
              <a:rPr lang="zh-CN" altLang="en-US" dirty="0"/>
              <a:t> </a:t>
            </a:r>
            <a:r>
              <a:rPr lang="en-US" altLang="zh-CN" dirty="0"/>
              <a:t>violate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practices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changed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C42811-65C8-BC4D-83F2-24C500982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88E8C9-2F63-144C-95B6-D1CC3A77B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950" y="2887998"/>
            <a:ext cx="7359650" cy="3742195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511DCFC-9B82-7148-9340-22C9A316A27B}"/>
              </a:ext>
            </a:extLst>
          </p:cNvPr>
          <p:cNvSpPr/>
          <p:nvPr/>
        </p:nvSpPr>
        <p:spPr>
          <a:xfrm>
            <a:off x="2209800" y="3683000"/>
            <a:ext cx="241300" cy="23114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38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86E812C-B11B-1C41-96C3-FFB2D0C49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21FA28-AFE5-5847-A4F2-CFE2C5F89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17240"/>
            <a:ext cx="12191999" cy="744836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serve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are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these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powerful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complex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data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center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systems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57CBB-19AC-2049-95A7-85A7719FA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3A98EE3D-8CD1-4C3F-BD1C-C98C9596463C}" type="slidenum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62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EB8C0-14E1-0048-9A40-1DA07B35D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3775"/>
          </a:xfrm>
        </p:spPr>
        <p:txBody>
          <a:bodyPr/>
          <a:lstStyle/>
          <a:p>
            <a:r>
              <a:rPr lang="en-US" altLang="zh-CN" dirty="0"/>
              <a:t>Summary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 err="1"/>
              <a:t>PracExtractor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5FC02-3467-6847-A4A0-1BACE2F71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54943"/>
            <a:ext cx="10515600" cy="4602163"/>
          </a:xfrm>
        </p:spPr>
        <p:txBody>
          <a:bodyPr/>
          <a:lstStyle/>
          <a:p>
            <a:r>
              <a:rPr lang="en-US" altLang="zh-CN" dirty="0"/>
              <a:t>Identified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B050"/>
                </a:solidFill>
              </a:rPr>
              <a:t>good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practices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useful</a:t>
            </a:r>
            <a:r>
              <a:rPr lang="zh-CN" altLang="en-US" dirty="0"/>
              <a:t> </a:t>
            </a:r>
            <a:r>
              <a:rPr lang="en-US" altLang="zh-CN" dirty="0"/>
              <a:t>information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B050"/>
                </a:solidFill>
              </a:rPr>
              <a:t>manuals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configuration</a:t>
            </a:r>
            <a:r>
              <a:rPr lang="zh-CN" altLang="en-US" dirty="0"/>
              <a:t> </a:t>
            </a:r>
            <a:r>
              <a:rPr lang="en-US" altLang="zh-CN" dirty="0"/>
              <a:t>validation.</a:t>
            </a:r>
          </a:p>
          <a:p>
            <a:pPr lvl="1"/>
            <a:r>
              <a:rPr lang="en-US" altLang="zh-CN" dirty="0"/>
              <a:t>Studied</a:t>
            </a:r>
            <a:r>
              <a:rPr lang="zh-CN" altLang="en-US" dirty="0"/>
              <a:t> </a:t>
            </a:r>
            <a:r>
              <a:rPr lang="en-US" altLang="zh-CN" b="1" dirty="0">
                <a:solidFill>
                  <a:srgbClr val="0070C0"/>
                </a:solidFill>
              </a:rPr>
              <a:t>261</a:t>
            </a:r>
            <a:r>
              <a:rPr lang="zh-CN" altLang="en-US" b="1" dirty="0">
                <a:solidFill>
                  <a:srgbClr val="0070C0"/>
                </a:solidFill>
              </a:rPr>
              <a:t> </a:t>
            </a:r>
            <a:r>
              <a:rPr lang="en-US" altLang="zh-CN" b="1" dirty="0">
                <a:solidFill>
                  <a:srgbClr val="0070C0"/>
                </a:solidFill>
              </a:rPr>
              <a:t>good</a:t>
            </a:r>
            <a:r>
              <a:rPr lang="zh-CN" altLang="en-US" b="1" dirty="0">
                <a:solidFill>
                  <a:srgbClr val="0070C0"/>
                </a:solidFill>
              </a:rPr>
              <a:t> </a:t>
            </a:r>
            <a:r>
              <a:rPr lang="en-US" altLang="zh-CN" b="1" dirty="0">
                <a:solidFill>
                  <a:srgbClr val="0070C0"/>
                </a:solidFill>
              </a:rPr>
              <a:t>practices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b="1" dirty="0">
                <a:solidFill>
                  <a:srgbClr val="0070C0"/>
                </a:solidFill>
              </a:rPr>
              <a:t>six</a:t>
            </a:r>
            <a:r>
              <a:rPr lang="zh-CN" altLang="en-US" b="1" dirty="0">
                <a:solidFill>
                  <a:srgbClr val="0070C0"/>
                </a:solidFill>
              </a:rPr>
              <a:t> </a:t>
            </a:r>
            <a:r>
              <a:rPr lang="en-US" altLang="zh-CN" b="1" dirty="0">
                <a:solidFill>
                  <a:srgbClr val="0070C0"/>
                </a:solidFill>
              </a:rPr>
              <a:t>software</a:t>
            </a:r>
            <a:r>
              <a:rPr lang="zh-CN" altLang="en-US" b="1" dirty="0">
                <a:solidFill>
                  <a:srgbClr val="0070C0"/>
                </a:solidFill>
              </a:rPr>
              <a:t> </a:t>
            </a:r>
            <a:r>
              <a:rPr lang="en-US" altLang="zh-CN" b="1" dirty="0">
                <a:solidFill>
                  <a:srgbClr val="0070C0"/>
                </a:solidFill>
              </a:rPr>
              <a:t>manuals</a:t>
            </a:r>
            <a:r>
              <a:rPr lang="zh-CN" altLang="en-US" b="1" dirty="0">
                <a:solidFill>
                  <a:srgbClr val="0070C0"/>
                </a:solidFill>
              </a:rPr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prove</a:t>
            </a:r>
            <a:r>
              <a:rPr lang="zh-CN" altLang="en-US" b="1" dirty="0"/>
              <a:t> </a:t>
            </a:r>
            <a:r>
              <a:rPr lang="en-US" altLang="zh-CN" dirty="0"/>
              <a:t>usefulness.</a:t>
            </a:r>
          </a:p>
          <a:p>
            <a:r>
              <a:rPr lang="en-US" altLang="zh-CN" dirty="0"/>
              <a:t>Built</a:t>
            </a:r>
            <a:r>
              <a:rPr lang="zh-CN" altLang="en-US" dirty="0"/>
              <a:t> </a:t>
            </a:r>
            <a:r>
              <a:rPr lang="en-US" altLang="zh-CN" dirty="0" err="1"/>
              <a:t>PracExtractor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automatically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extract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manuals.</a:t>
            </a:r>
          </a:p>
          <a:p>
            <a:pPr lvl="1"/>
            <a:r>
              <a:rPr lang="en-US" altLang="zh-CN" dirty="0" err="1"/>
              <a:t>PracExtractor</a:t>
            </a:r>
            <a:r>
              <a:rPr lang="zh-CN" altLang="en-US" dirty="0"/>
              <a:t> </a:t>
            </a:r>
            <a:r>
              <a:rPr lang="en-US" altLang="zh-CN" dirty="0"/>
              <a:t>achieved</a:t>
            </a:r>
            <a:r>
              <a:rPr lang="zh-CN" altLang="en-US" dirty="0"/>
              <a:t> </a:t>
            </a:r>
            <a:r>
              <a:rPr lang="en-US" altLang="zh-CN" dirty="0"/>
              <a:t>reasonably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precision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recall.</a:t>
            </a:r>
          </a:p>
          <a:p>
            <a:pPr lvl="1"/>
            <a:r>
              <a:rPr lang="en-US" altLang="zh-CN" dirty="0" err="1"/>
              <a:t>PracExtractor</a:t>
            </a:r>
            <a:r>
              <a:rPr lang="en-US" altLang="zh-CN" dirty="0"/>
              <a:t> detected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47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real-world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configuration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errors</a:t>
            </a:r>
            <a:r>
              <a:rPr lang="en-US" altLang="zh-CN" dirty="0"/>
              <a:t>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D0ACF-8A59-7E48-BC0A-D82F82BFB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9347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14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F98C0-DAF5-1342-889D-6BB54A6F8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1732" y="6356350"/>
            <a:ext cx="2568811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3A98EE3D-8CD1-4C3F-BD1C-C98C9596463C}" type="slidenum">
              <a:rPr lang="en-US">
                <a:solidFill>
                  <a:srgbClr val="FFFFFF"/>
                </a:solidFill>
              </a:rPr>
              <a:pPr algn="l">
                <a:spcAft>
                  <a:spcPts val="600"/>
                </a:spcAft>
              </a:pPr>
              <a:t>31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86F7A-52A0-7F45-9846-52204915C1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6718" y="4088910"/>
            <a:ext cx="3312734" cy="1141851"/>
          </a:xfrm>
          <a:noFill/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rgbClr val="080808"/>
                </a:solidFill>
              </a:rPr>
              <a:t>c4xiang@cs.ucsd.edu</a:t>
            </a:r>
            <a:endParaRPr lang="en-US" sz="2800" dirty="0">
              <a:solidFill>
                <a:srgbClr val="080808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9795D9-41F9-C14A-A547-E425243CB0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4642" y="2948726"/>
            <a:ext cx="5782716" cy="1319417"/>
          </a:xfrm>
          <a:noFill/>
        </p:spPr>
        <p:txBody>
          <a:bodyPr anchor="ctr">
            <a:normAutofit/>
          </a:bodyPr>
          <a:lstStyle/>
          <a:p>
            <a:r>
              <a:rPr lang="en-US" altLang="zh-CN" sz="4400" dirty="0">
                <a:solidFill>
                  <a:srgbClr val="080808"/>
                </a:solidFill>
              </a:rPr>
              <a:t>Thank</a:t>
            </a:r>
            <a:r>
              <a:rPr lang="zh-CN" altLang="en-US" sz="4400" dirty="0">
                <a:solidFill>
                  <a:srgbClr val="080808"/>
                </a:solidFill>
              </a:rPr>
              <a:t> </a:t>
            </a:r>
            <a:r>
              <a:rPr lang="en-US" altLang="zh-CN" sz="4400" dirty="0">
                <a:solidFill>
                  <a:srgbClr val="080808"/>
                </a:solidFill>
              </a:rPr>
              <a:t>you!</a:t>
            </a:r>
            <a:endParaRPr lang="en-US" sz="4400" dirty="0">
              <a:solidFill>
                <a:srgbClr val="080808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2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01FB2-D95A-CE47-9A82-B346D1F40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68" y="201959"/>
            <a:ext cx="11534432" cy="881782"/>
          </a:xfrm>
        </p:spPr>
        <p:txBody>
          <a:bodyPr>
            <a:noAutofit/>
          </a:bodyPr>
          <a:lstStyle/>
          <a:p>
            <a:r>
              <a:rPr lang="en-US" altLang="zh-CN" sz="3000" dirty="0"/>
              <a:t>In</a:t>
            </a:r>
            <a:r>
              <a:rPr lang="zh-CN" altLang="en-US" sz="3000" dirty="0"/>
              <a:t> </a:t>
            </a:r>
            <a:r>
              <a:rPr lang="en-US" altLang="zh-CN" sz="3000" dirty="0"/>
              <a:t>particular:</a:t>
            </a:r>
            <a:r>
              <a:rPr lang="zh-CN" altLang="en-US" sz="3000" dirty="0"/>
              <a:t> </a:t>
            </a:r>
            <a:r>
              <a:rPr lang="en-US" altLang="zh-CN" sz="3000" dirty="0"/>
              <a:t>data</a:t>
            </a:r>
            <a:r>
              <a:rPr lang="zh-CN" altLang="en-US" sz="3000" dirty="0"/>
              <a:t> </a:t>
            </a:r>
            <a:r>
              <a:rPr lang="en-US" altLang="zh-CN" sz="3000" dirty="0"/>
              <a:t>center</a:t>
            </a:r>
            <a:r>
              <a:rPr lang="zh-CN" altLang="en-US" sz="3000" dirty="0"/>
              <a:t> </a:t>
            </a:r>
            <a:r>
              <a:rPr lang="en-US" altLang="zh-CN" sz="3000" b="1" dirty="0"/>
              <a:t>configuration</a:t>
            </a:r>
            <a:r>
              <a:rPr lang="zh-CN" altLang="en-US" sz="3000" dirty="0"/>
              <a:t> </a:t>
            </a:r>
            <a:r>
              <a:rPr lang="en-US" altLang="zh-CN" sz="3000" dirty="0"/>
              <a:t>has</a:t>
            </a:r>
            <a:r>
              <a:rPr lang="zh-CN" altLang="en-US" sz="3000" dirty="0"/>
              <a:t> </a:t>
            </a:r>
            <a:r>
              <a:rPr lang="en-US" altLang="zh-CN" sz="3000" dirty="0"/>
              <a:t>become</a:t>
            </a:r>
            <a:r>
              <a:rPr lang="zh-CN" altLang="en-US" sz="3000" dirty="0"/>
              <a:t> </a:t>
            </a:r>
            <a:r>
              <a:rPr lang="en-US" altLang="zh-CN" sz="3000" dirty="0"/>
              <a:t>highly</a:t>
            </a:r>
            <a:r>
              <a:rPr lang="zh-CN" altLang="en-US" sz="3000" dirty="0"/>
              <a:t> </a:t>
            </a:r>
            <a:r>
              <a:rPr lang="en-US" altLang="zh-CN" sz="3000" dirty="0"/>
              <a:t>complex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0B6DB-DB8F-A74E-A52D-B0FCF5373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188" y="1669857"/>
            <a:ext cx="3788598" cy="917971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altLang="zh-CN" dirty="0"/>
              <a:t>Too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config</a:t>
            </a:r>
            <a:r>
              <a:rPr lang="zh-CN" altLang="en-US" dirty="0"/>
              <a:t> </a:t>
            </a:r>
            <a:r>
              <a:rPr lang="en-US" altLang="zh-CN" dirty="0"/>
              <a:t>parameters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582A6-AAF7-7945-969F-17C02AAA0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7448" y="6356350"/>
            <a:ext cx="566351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ACF2F2-8261-7844-BE9E-49225A8A3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377" y="2451901"/>
            <a:ext cx="1815321" cy="9348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5A48F9-381B-6B4D-B129-2C0C3CF3D48A}"/>
              </a:ext>
            </a:extLst>
          </p:cNvPr>
          <p:cNvSpPr txBox="1"/>
          <p:nvPr/>
        </p:nvSpPr>
        <p:spPr>
          <a:xfrm>
            <a:off x="9508882" y="1814160"/>
            <a:ext cx="1314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1376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CE0E1-AEE2-A34F-BA42-87B0A65BC6BF}"/>
              </a:ext>
            </a:extLst>
          </p:cNvPr>
          <p:cNvSpPr txBox="1"/>
          <p:nvPr/>
        </p:nvSpPr>
        <p:spPr>
          <a:xfrm>
            <a:off x="9644806" y="2778688"/>
            <a:ext cx="1006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940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DF44F7-531D-8541-B194-191E67E19E4A}"/>
              </a:ext>
            </a:extLst>
          </p:cNvPr>
          <p:cNvSpPr txBox="1"/>
          <p:nvPr/>
        </p:nvSpPr>
        <p:spPr>
          <a:xfrm>
            <a:off x="9669518" y="3778843"/>
            <a:ext cx="1006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669</a:t>
            </a:r>
            <a:endParaRPr lang="en-US" sz="3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4A8232-5A62-0F4C-AF8E-DCA820E21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853" y="3318211"/>
            <a:ext cx="3139274" cy="13401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E12832-495C-4E45-B42F-597B0C908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4501" y="4569555"/>
            <a:ext cx="1641167" cy="12340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B374BA-5A94-9647-A67E-A9F119202A05}"/>
              </a:ext>
            </a:extLst>
          </p:cNvPr>
          <p:cNvSpPr txBox="1"/>
          <p:nvPr/>
        </p:nvSpPr>
        <p:spPr>
          <a:xfrm>
            <a:off x="9644806" y="4894195"/>
            <a:ext cx="870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426</a:t>
            </a:r>
            <a:endParaRPr lang="en-US" sz="3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5102295-6267-B248-B2DC-A91D8A91F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6107" y="1533930"/>
            <a:ext cx="3139274" cy="859751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D0B541D-2E4B-F24A-82E8-CB7F1692C428}"/>
              </a:ext>
            </a:extLst>
          </p:cNvPr>
          <p:cNvSpPr txBox="1">
            <a:spLocks/>
          </p:cNvSpPr>
          <p:nvPr/>
        </p:nvSpPr>
        <p:spPr>
          <a:xfrm>
            <a:off x="775188" y="2873229"/>
            <a:ext cx="3788598" cy="91797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Parameters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correlated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C97E40-D243-5644-8B9D-4F90316EAFF8}"/>
              </a:ext>
            </a:extLst>
          </p:cNvPr>
          <p:cNvSpPr txBox="1"/>
          <p:nvPr/>
        </p:nvSpPr>
        <p:spPr>
          <a:xfrm>
            <a:off x="8763905" y="1194696"/>
            <a:ext cx="2447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No.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parameters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8972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C56F6-EDA3-CA48-9709-B93B5F5DE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13" y="250821"/>
            <a:ext cx="11025187" cy="1325563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Software</a:t>
            </a:r>
            <a:r>
              <a:rPr lang="zh-CN" altLang="en-US" sz="4000" dirty="0"/>
              <a:t> </a:t>
            </a:r>
            <a:r>
              <a:rPr lang="en-US" altLang="zh-CN" sz="4000" dirty="0"/>
              <a:t>release</a:t>
            </a:r>
            <a:r>
              <a:rPr lang="zh-CN" altLang="en-US" sz="4000" dirty="0"/>
              <a:t> </a:t>
            </a:r>
            <a:r>
              <a:rPr lang="en-US" altLang="zh-CN" sz="4000" dirty="0"/>
              <a:t>large</a:t>
            </a:r>
            <a:r>
              <a:rPr lang="zh-CN" altLang="en-US" sz="4000" dirty="0"/>
              <a:t> </a:t>
            </a:r>
            <a:r>
              <a:rPr lang="en-US" altLang="zh-CN" sz="4000" dirty="0"/>
              <a:t>manuals</a:t>
            </a:r>
            <a:r>
              <a:rPr lang="zh-CN" altLang="en-US" sz="4000" dirty="0"/>
              <a:t> </a:t>
            </a:r>
            <a:r>
              <a:rPr lang="en-US" altLang="zh-CN" sz="4000" dirty="0"/>
              <a:t>to</a:t>
            </a:r>
            <a:r>
              <a:rPr lang="zh-CN" altLang="en-US" sz="4000" dirty="0"/>
              <a:t> </a:t>
            </a:r>
            <a:r>
              <a:rPr lang="en-US" altLang="zh-CN" sz="4000" dirty="0"/>
              <a:t>assist</a:t>
            </a:r>
            <a:r>
              <a:rPr lang="zh-CN" altLang="en-US" sz="4000" dirty="0"/>
              <a:t> </a:t>
            </a:r>
            <a:r>
              <a:rPr lang="en-US" altLang="zh-CN" sz="4000" dirty="0"/>
              <a:t>sysadmins</a:t>
            </a:r>
            <a:r>
              <a:rPr lang="zh-CN" altLang="en-US" sz="4000" dirty="0"/>
              <a:t> </a:t>
            </a:r>
            <a:r>
              <a:rPr lang="en-US" altLang="zh-CN" sz="4000" dirty="0"/>
              <a:t>with</a:t>
            </a:r>
            <a:r>
              <a:rPr lang="zh-CN" altLang="en-US" sz="4000" dirty="0"/>
              <a:t> </a:t>
            </a:r>
            <a:r>
              <a:rPr lang="en-US" altLang="zh-CN" sz="4000" dirty="0"/>
              <a:t>configurations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7902F-97EF-2C45-AC75-BACE32787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518BA1-A8D1-EB44-9D7F-CA7C17904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150" y="1587591"/>
            <a:ext cx="1815321" cy="934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90DBA3-B2CD-284C-A007-EEEBC7089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977" y="4543325"/>
            <a:ext cx="2982101" cy="1273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750AC3-4ECB-2F43-839B-D794A0D88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273" y="2701275"/>
            <a:ext cx="1279897" cy="9624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B2F390-7237-8644-980E-39BAC37205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585" y="3700624"/>
            <a:ext cx="3139274" cy="859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7792AC-94A2-734B-BB23-0C94E53B91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5582" y="3781236"/>
            <a:ext cx="994688" cy="9348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C6494BE-DBC6-3D44-8301-328E36BC3DB6}"/>
              </a:ext>
            </a:extLst>
          </p:cNvPr>
          <p:cNvSpPr txBox="1"/>
          <p:nvPr/>
        </p:nvSpPr>
        <p:spPr>
          <a:xfrm>
            <a:off x="4456853" y="3856375"/>
            <a:ext cx="69214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2331</a:t>
            </a:r>
          </a:p>
          <a:p>
            <a:r>
              <a:rPr lang="en-US" altLang="zh-CN" sz="1600" dirty="0"/>
              <a:t>pages</a:t>
            </a:r>
            <a:endParaRPr lang="en-US" sz="1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20B9EB-583B-5B4F-B74F-2066CFE3AA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5582" y="1691246"/>
            <a:ext cx="994688" cy="9348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F246AD-9F98-574C-A539-F5136989C9FF}"/>
              </a:ext>
            </a:extLst>
          </p:cNvPr>
          <p:cNvSpPr txBox="1"/>
          <p:nvPr/>
        </p:nvSpPr>
        <p:spPr>
          <a:xfrm>
            <a:off x="4456853" y="1766385"/>
            <a:ext cx="69214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5494</a:t>
            </a:r>
            <a:r>
              <a:rPr lang="zh-CN" altLang="en-US" sz="1600" dirty="0"/>
              <a:t> </a:t>
            </a:r>
            <a:r>
              <a:rPr lang="en-US" altLang="zh-CN" sz="1600" dirty="0"/>
              <a:t>pages</a:t>
            </a:r>
            <a:endParaRPr lang="en-US" sz="16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91CF0D1-114B-B848-9C2E-49A2E5774E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5582" y="2745838"/>
            <a:ext cx="994688" cy="93489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F96181D-DB0D-FD47-BBA3-647C1D0FC6D0}"/>
              </a:ext>
            </a:extLst>
          </p:cNvPr>
          <p:cNvSpPr txBox="1"/>
          <p:nvPr/>
        </p:nvSpPr>
        <p:spPr>
          <a:xfrm>
            <a:off x="4456853" y="2820977"/>
            <a:ext cx="69214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3724</a:t>
            </a:r>
            <a:r>
              <a:rPr lang="en-US" altLang="zh-CN" sz="1600" dirty="0"/>
              <a:t>pages</a:t>
            </a:r>
            <a:endParaRPr lang="en-US" sz="16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DBA3C41-3056-9B4E-A55E-9C5ED5F5F8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7182" y="4816634"/>
            <a:ext cx="994688" cy="93489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F3D0468-61E8-C847-9AA3-92940E99A7C3}"/>
              </a:ext>
            </a:extLst>
          </p:cNvPr>
          <p:cNvSpPr txBox="1"/>
          <p:nvPr/>
        </p:nvSpPr>
        <p:spPr>
          <a:xfrm>
            <a:off x="4438453" y="4891773"/>
            <a:ext cx="69214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1009</a:t>
            </a:r>
            <a:r>
              <a:rPr lang="en-US" altLang="zh-CN" sz="1600" dirty="0"/>
              <a:t>pages</a:t>
            </a:r>
            <a:endParaRPr lang="en-US" sz="16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778F3CC-368A-9E41-96EE-8DC521AF95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8770" y="5592813"/>
            <a:ext cx="1587007" cy="11508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80EBC67-51AD-694E-B717-88440690BB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9516" y="5852032"/>
            <a:ext cx="994688" cy="93489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4352D23-7407-A64A-9097-71E650558FA4}"/>
              </a:ext>
            </a:extLst>
          </p:cNvPr>
          <p:cNvSpPr txBox="1"/>
          <p:nvPr/>
        </p:nvSpPr>
        <p:spPr>
          <a:xfrm>
            <a:off x="4440787" y="5927171"/>
            <a:ext cx="69214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787</a:t>
            </a:r>
          </a:p>
          <a:p>
            <a:r>
              <a:rPr lang="en-US" altLang="zh-CN" sz="1600" dirty="0"/>
              <a:t>pages</a:t>
            </a:r>
            <a:endParaRPr lang="en-US" sz="16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88D3531-0613-A04C-B7B9-7DECD9142929}"/>
              </a:ext>
            </a:extLst>
          </p:cNvPr>
          <p:cNvGrpSpPr/>
          <p:nvPr/>
        </p:nvGrpSpPr>
        <p:grpSpPr>
          <a:xfrm>
            <a:off x="7896218" y="2809214"/>
            <a:ext cx="1291510" cy="1906912"/>
            <a:chOff x="10372872" y="3838910"/>
            <a:chExt cx="1291510" cy="1906912"/>
          </a:xfrm>
        </p:grpSpPr>
        <p:pic>
          <p:nvPicPr>
            <p:cNvPr id="29" name="Picture 28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A47430AA-8266-A648-98E3-F521B04F8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10372872" y="3838910"/>
              <a:ext cx="1285919" cy="1819697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1EF817A-0497-3447-B75A-949931F57F77}"/>
                </a:ext>
              </a:extLst>
            </p:cNvPr>
            <p:cNvSpPr txBox="1"/>
            <p:nvPr/>
          </p:nvSpPr>
          <p:spPr>
            <a:xfrm>
              <a:off x="10465222" y="5407268"/>
              <a:ext cx="1199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Sysadmin</a:t>
              </a:r>
              <a:endParaRPr lang="en-US" sz="1600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C1FB1F4-3509-3E48-AA75-0B6D7680AED4}"/>
              </a:ext>
            </a:extLst>
          </p:cNvPr>
          <p:cNvGrpSpPr/>
          <p:nvPr/>
        </p:nvGrpSpPr>
        <p:grpSpPr>
          <a:xfrm>
            <a:off x="5626409" y="3240201"/>
            <a:ext cx="2403153" cy="1359098"/>
            <a:chOff x="5626409" y="3240201"/>
            <a:chExt cx="2403153" cy="135909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BFEAFBA-0767-474A-89BE-A7513D6ED461}"/>
                </a:ext>
              </a:extLst>
            </p:cNvPr>
            <p:cNvGrpSpPr/>
            <p:nvPr/>
          </p:nvGrpSpPr>
          <p:grpSpPr>
            <a:xfrm>
              <a:off x="5626410" y="3240201"/>
              <a:ext cx="2032804" cy="957722"/>
              <a:chOff x="9232966" y="4301101"/>
              <a:chExt cx="1494409" cy="957722"/>
            </a:xfrm>
          </p:grpSpPr>
          <p:sp>
            <p:nvSpPr>
              <p:cNvPr id="32" name="Right Arrow 31">
                <a:extLst>
                  <a:ext uri="{FF2B5EF4-FFF2-40B4-BE49-F238E27FC236}">
                    <a16:creationId xmlns:a16="http://schemas.microsoft.com/office/drawing/2014/main" id="{2EE2BBCD-F967-6642-8C9C-DFA9793491A5}"/>
                  </a:ext>
                </a:extLst>
              </p:cNvPr>
              <p:cNvSpPr/>
              <p:nvPr/>
            </p:nvSpPr>
            <p:spPr>
              <a:xfrm>
                <a:off x="9368753" y="4649926"/>
                <a:ext cx="1009597" cy="608897"/>
              </a:xfrm>
              <a:prstGeom prst="rightArrow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D78BCB1-B30B-1D49-920A-5FCB015F305B}"/>
                  </a:ext>
                </a:extLst>
              </p:cNvPr>
              <p:cNvSpPr txBox="1"/>
              <p:nvPr/>
            </p:nvSpPr>
            <p:spPr>
              <a:xfrm>
                <a:off x="9232966" y="4301101"/>
                <a:ext cx="14944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FF0000"/>
                    </a:solidFill>
                  </a:rPr>
                  <a:t>Too</a:t>
                </a:r>
                <a:r>
                  <a:rPr lang="zh-CN" alt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</a:rPr>
                  <a:t>long</a:t>
                </a:r>
                <a:r>
                  <a:rPr lang="zh-CN" alt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</a:rPr>
                  <a:t>to</a:t>
                </a:r>
                <a:r>
                  <a:rPr lang="zh-CN" alt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</a:rPr>
                  <a:t>read</a:t>
                </a:r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5607B4B-0014-9F45-A3B6-B9706A85D706}"/>
                </a:ext>
              </a:extLst>
            </p:cNvPr>
            <p:cNvSpPr txBox="1"/>
            <p:nvPr/>
          </p:nvSpPr>
          <p:spPr>
            <a:xfrm>
              <a:off x="5626409" y="4199189"/>
              <a:ext cx="24031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</a:rPr>
                <a:t>Not</a:t>
              </a:r>
              <a:r>
                <a:rPr lang="zh-CN" alt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altLang="zh-CN" sz="2000" b="1" dirty="0">
                  <a:solidFill>
                    <a:srgbClr val="FF0000"/>
                  </a:solidFill>
                </a:rPr>
                <a:t>easy</a:t>
              </a:r>
              <a:r>
                <a:rPr lang="zh-CN" alt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altLang="zh-CN" sz="2000" b="1" dirty="0">
                  <a:solidFill>
                    <a:srgbClr val="FF0000"/>
                  </a:solidFill>
                </a:rPr>
                <a:t>to</a:t>
              </a:r>
              <a:r>
                <a:rPr lang="zh-CN" alt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altLang="zh-CN" sz="2000" b="1" dirty="0">
                  <a:solidFill>
                    <a:srgbClr val="FF0000"/>
                  </a:solidFill>
                </a:rPr>
                <a:t>navigate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6" name="Right Arrow 35">
            <a:extLst>
              <a:ext uri="{FF2B5EF4-FFF2-40B4-BE49-F238E27FC236}">
                <a16:creationId xmlns:a16="http://schemas.microsoft.com/office/drawing/2014/main" id="{FE8390B8-F12E-9F4A-B832-AE9F4D3159E0}"/>
              </a:ext>
            </a:extLst>
          </p:cNvPr>
          <p:cNvSpPr/>
          <p:nvPr/>
        </p:nvSpPr>
        <p:spPr>
          <a:xfrm>
            <a:off x="9111154" y="3555254"/>
            <a:ext cx="1165490" cy="60889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D44A59A-5422-414F-B8BC-249D01315910}"/>
              </a:ext>
            </a:extLst>
          </p:cNvPr>
          <p:cNvGrpSpPr/>
          <p:nvPr/>
        </p:nvGrpSpPr>
        <p:grpSpPr>
          <a:xfrm>
            <a:off x="10282234" y="3182476"/>
            <a:ext cx="1589354" cy="1997379"/>
            <a:chOff x="10282234" y="3182476"/>
            <a:chExt cx="1589354" cy="1997379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60B2C71-1E62-D84E-B45C-80F36DB86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282234" y="3182476"/>
              <a:ext cx="1589354" cy="119509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4A4F9B0-06F8-9148-8043-5353E13A3B36}"/>
                </a:ext>
              </a:extLst>
            </p:cNvPr>
            <p:cNvSpPr txBox="1"/>
            <p:nvPr/>
          </p:nvSpPr>
          <p:spPr>
            <a:xfrm>
              <a:off x="10299371" y="4471969"/>
              <a:ext cx="1572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</a:rPr>
                <a:t>Unreliable</a:t>
              </a:r>
              <a:r>
                <a:rPr lang="zh-CN" alt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altLang="zh-CN" sz="2000" b="1" dirty="0">
                  <a:solidFill>
                    <a:srgbClr val="FF0000"/>
                  </a:solidFill>
                </a:rPr>
                <a:t>sources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966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BBAC8-5401-C04B-A4A9-F6AE9AF42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646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any</a:t>
            </a:r>
            <a:r>
              <a:rPr lang="zh-CN" altLang="en-US" dirty="0"/>
              <a:t> </a:t>
            </a:r>
            <a:r>
              <a:rPr lang="en-US" altLang="zh-CN" dirty="0"/>
              <a:t>useful</a:t>
            </a:r>
            <a:r>
              <a:rPr lang="zh-CN" altLang="en-US" dirty="0"/>
              <a:t> </a:t>
            </a:r>
            <a:r>
              <a:rPr lang="en-US" altLang="zh-CN" dirty="0"/>
              <a:t>information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automatically</a:t>
            </a:r>
            <a:r>
              <a:rPr lang="zh-CN" altLang="en-US" dirty="0"/>
              <a:t> </a:t>
            </a:r>
            <a:r>
              <a:rPr lang="en-US" altLang="zh-CN" dirty="0"/>
              <a:t>extract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manuals?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9CCCB-B17E-A247-AF91-3ABA5CF3A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576763"/>
          </a:xfrm>
        </p:spPr>
        <p:txBody>
          <a:bodyPr/>
          <a:lstStyle/>
          <a:p>
            <a:r>
              <a:rPr lang="en-US" altLang="zh-CN" b="1" dirty="0"/>
              <a:t>Yes!</a:t>
            </a:r>
            <a:r>
              <a:rPr lang="zh-CN" altLang="en-US" b="1" dirty="0"/>
              <a:t> </a:t>
            </a:r>
            <a:r>
              <a:rPr lang="en-US" altLang="zh-CN" b="1" dirty="0"/>
              <a:t>Good</a:t>
            </a:r>
            <a:r>
              <a:rPr lang="zh-CN" altLang="en-US" b="1" dirty="0"/>
              <a:t> </a:t>
            </a:r>
            <a:r>
              <a:rPr lang="en-US" altLang="zh-CN" b="1" dirty="0"/>
              <a:t>Practices</a:t>
            </a:r>
          </a:p>
          <a:p>
            <a:pPr lvl="1"/>
            <a:r>
              <a:rPr lang="en-US" altLang="zh-CN" dirty="0"/>
              <a:t>Describe</a:t>
            </a:r>
            <a:r>
              <a:rPr lang="zh-CN" altLang="en-US" dirty="0"/>
              <a:t> </a:t>
            </a:r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set</a:t>
            </a:r>
            <a:r>
              <a:rPr lang="zh-CN" altLang="en-US" dirty="0"/>
              <a:t> </a:t>
            </a:r>
            <a:r>
              <a:rPr lang="en-US" altLang="zh-CN" dirty="0"/>
              <a:t>parameters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way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usage</a:t>
            </a:r>
            <a:r>
              <a:rPr lang="zh-CN" altLang="en-US" dirty="0"/>
              <a:t> </a:t>
            </a:r>
            <a:r>
              <a:rPr lang="en-US" altLang="zh-CN" dirty="0"/>
              <a:t>experiences</a:t>
            </a:r>
          </a:p>
          <a:p>
            <a:pPr lvl="1"/>
            <a:r>
              <a:rPr lang="en-US" altLang="zh-CN" dirty="0"/>
              <a:t>Examples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75A4B-216D-AB4D-9A6F-4F34C2A8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487A2E-E039-0047-AF35-F12A87C74C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088780"/>
              </p:ext>
            </p:extLst>
          </p:nvPr>
        </p:nvGraphicFramePr>
        <p:xfrm>
          <a:off x="1611312" y="2974974"/>
          <a:ext cx="9310688" cy="3370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3200">
                  <a:extLst>
                    <a:ext uri="{9D8B030D-6E8A-4147-A177-3AD203B41FA5}">
                      <a16:colId xmlns:a16="http://schemas.microsoft.com/office/drawing/2014/main" val="3254937141"/>
                    </a:ext>
                  </a:extLst>
                </a:gridCol>
                <a:gridCol w="1868729">
                  <a:extLst>
                    <a:ext uri="{9D8B030D-6E8A-4147-A177-3AD203B41FA5}">
                      <a16:colId xmlns:a16="http://schemas.microsoft.com/office/drawing/2014/main" val="3595509794"/>
                    </a:ext>
                  </a:extLst>
                </a:gridCol>
                <a:gridCol w="3375859">
                  <a:extLst>
                    <a:ext uri="{9D8B030D-6E8A-4147-A177-3AD203B41FA5}">
                      <a16:colId xmlns:a16="http://schemas.microsoft.com/office/drawing/2014/main" val="4098189310"/>
                    </a:ext>
                  </a:extLst>
                </a:gridCol>
                <a:gridCol w="2882900">
                  <a:extLst>
                    <a:ext uri="{9D8B030D-6E8A-4147-A177-3AD203B41FA5}">
                      <a16:colId xmlns:a16="http://schemas.microsoft.com/office/drawing/2014/main" val="45962488"/>
                    </a:ext>
                  </a:extLst>
                </a:gridCol>
              </a:tblGrid>
              <a:tr h="415569">
                <a:tc>
                  <a:txBody>
                    <a:bodyPr/>
                    <a:lstStyle/>
                    <a:p>
                      <a:r>
                        <a:rPr lang="en-US" altLang="zh-CN" dirty="0"/>
                        <a:t>Software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Good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practices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Violation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outcomes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9689040"/>
                  </a:ext>
                </a:extLst>
              </a:tr>
              <a:tr h="1024691">
                <a:tc>
                  <a:txBody>
                    <a:bodyPr/>
                    <a:lstStyle/>
                    <a:p>
                      <a:r>
                        <a:rPr lang="en-US" altLang="zh-CN" dirty="0"/>
                        <a:t>Httpd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ExtendedStatus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highest performance, set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ExtendedStatus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off</a:t>
                      </a:r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effectLst/>
                        </a:rPr>
                        <a:t>Performance</a:t>
                      </a:r>
                      <a:r>
                        <a:rPr lang="zh-CN" altLang="en-US" dirty="0">
                          <a:effectLst/>
                        </a:rPr>
                        <a:t> </a:t>
                      </a:r>
                      <a:r>
                        <a:rPr lang="en-US" altLang="zh-CN" dirty="0">
                          <a:effectLst/>
                        </a:rPr>
                        <a:t>downgrade</a:t>
                      </a:r>
                      <a:endParaRPr lang="en-US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816486"/>
                  </a:ext>
                </a:extLst>
              </a:tr>
              <a:tr h="10159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HBase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hbase.regionserver.thrift.framed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Setting this to false will select the default transport, vulnerable to DoS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ulnerable to DoS attack </a:t>
                      </a:r>
                      <a:endParaRPr lang="en-US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469769"/>
                  </a:ext>
                </a:extLst>
              </a:tr>
              <a:tr h="4098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Cassandra </a:t>
                      </a:r>
                      <a:endParaRPr lang="en-US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enable_transient_replication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Transient replication is experimental and is not recommended for production use. </a:t>
                      </a:r>
                      <a:endParaRPr lang="en-US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Unreliable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service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067116"/>
                  </a:ext>
                </a:extLst>
              </a:tr>
            </a:tbl>
          </a:graphicData>
        </a:graphic>
      </p:graphicFrame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31E3A0-2DBF-414F-ABA7-C3F09736A1DD}"/>
              </a:ext>
            </a:extLst>
          </p:cNvPr>
          <p:cNvSpPr/>
          <p:nvPr/>
        </p:nvSpPr>
        <p:spPr>
          <a:xfrm>
            <a:off x="8049296" y="3364604"/>
            <a:ext cx="2846946" cy="292735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6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022E4-3B8D-854B-8A1C-28547C29C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5050"/>
          </a:xfrm>
        </p:spPr>
        <p:txBody>
          <a:bodyPr/>
          <a:lstStyle/>
          <a:p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useful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manuals?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95547-BA3A-A64C-BF5C-1821D9115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2790" y="1487485"/>
            <a:ext cx="2881009" cy="3795480"/>
          </a:xfrm>
        </p:spPr>
        <p:txBody>
          <a:bodyPr/>
          <a:lstStyle/>
          <a:p>
            <a:pPr lvl="1"/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A53EA-C2E9-AE49-A8C5-C52302FB5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09831C-3DB1-2742-9EB5-F885473B9757}"/>
              </a:ext>
            </a:extLst>
          </p:cNvPr>
          <p:cNvSpPr/>
          <p:nvPr/>
        </p:nvSpPr>
        <p:spPr>
          <a:xfrm>
            <a:off x="1020647" y="1487484"/>
            <a:ext cx="6790664" cy="10925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dirty="0"/>
              <a:t>Q1:</a:t>
            </a:r>
            <a:r>
              <a:rPr lang="zh-CN" altLang="en-US" sz="2000" dirty="0"/>
              <a:t> </a:t>
            </a:r>
            <a:r>
              <a:rPr lang="en-US" altLang="zh-CN" sz="2000" dirty="0"/>
              <a:t>Are</a:t>
            </a:r>
            <a:r>
              <a:rPr lang="zh-CN" altLang="en-US" sz="2000" dirty="0"/>
              <a:t> </a:t>
            </a:r>
            <a:r>
              <a:rPr lang="en-US" altLang="zh-CN" sz="2000" dirty="0"/>
              <a:t>good</a:t>
            </a:r>
            <a:r>
              <a:rPr lang="zh-CN" altLang="en-US" sz="2000" dirty="0"/>
              <a:t> </a:t>
            </a:r>
            <a:r>
              <a:rPr lang="en-US" altLang="zh-CN" sz="2000" dirty="0"/>
              <a:t>practices</a:t>
            </a:r>
            <a:r>
              <a:rPr lang="zh-CN" altLang="en-US" sz="2000" dirty="0"/>
              <a:t> </a:t>
            </a:r>
            <a:r>
              <a:rPr lang="en-US" altLang="zh-CN" sz="2000" dirty="0">
                <a:solidFill>
                  <a:srgbClr val="00B050"/>
                </a:solidFill>
              </a:rPr>
              <a:t>specific</a:t>
            </a:r>
            <a:r>
              <a:rPr lang="zh-CN" altLang="en-US" sz="2000" dirty="0"/>
              <a:t> </a:t>
            </a:r>
            <a:r>
              <a:rPr lang="en-US" altLang="zh-CN" sz="2000" dirty="0"/>
              <a:t>or</a:t>
            </a:r>
            <a:r>
              <a:rPr lang="zh-CN" altLang="en-US" sz="2000" dirty="0"/>
              <a:t> </a:t>
            </a:r>
            <a:r>
              <a:rPr lang="en-US" altLang="zh-CN" sz="2000" dirty="0">
                <a:solidFill>
                  <a:schemeClr val="accent2"/>
                </a:solidFill>
              </a:rPr>
              <a:t>general</a:t>
            </a:r>
            <a:r>
              <a:rPr lang="en-US" altLang="zh-CN" sz="2000" dirty="0"/>
              <a:t>?</a:t>
            </a:r>
          </a:p>
          <a:p>
            <a:pPr lvl="1"/>
            <a:r>
              <a:rPr lang="en-US" altLang="zh-CN" sz="2000" dirty="0"/>
              <a:t>General</a:t>
            </a:r>
            <a:r>
              <a:rPr lang="zh-CN" altLang="en-US" sz="2000" dirty="0"/>
              <a:t> </a:t>
            </a:r>
            <a:r>
              <a:rPr lang="en-US" altLang="zh-CN" sz="2000" dirty="0"/>
              <a:t>good</a:t>
            </a:r>
            <a:r>
              <a:rPr lang="zh-CN" altLang="en-US" sz="2000" dirty="0"/>
              <a:t> </a:t>
            </a:r>
            <a:r>
              <a:rPr lang="en-US" altLang="zh-CN" sz="2000" dirty="0"/>
              <a:t>practices</a:t>
            </a:r>
            <a:r>
              <a:rPr lang="zh-CN" altLang="en-US" sz="2000" dirty="0"/>
              <a:t> </a:t>
            </a:r>
            <a:r>
              <a:rPr lang="en-US" altLang="zh-CN" sz="2000" dirty="0"/>
              <a:t>like</a:t>
            </a:r>
            <a:r>
              <a:rPr lang="zh-CN" altLang="en-US" sz="2000" dirty="0"/>
              <a:t> </a:t>
            </a:r>
            <a:r>
              <a:rPr lang="en-US" altLang="zh-CN" sz="2000" dirty="0"/>
              <a:t>“set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a</a:t>
            </a:r>
            <a:r>
              <a:rPr lang="zh-CN" altLang="en-US" sz="2000" dirty="0"/>
              <a:t> </a:t>
            </a:r>
            <a:r>
              <a:rPr lang="en-US" altLang="zh-CN" sz="2000" dirty="0"/>
              <a:t>large</a:t>
            </a:r>
            <a:r>
              <a:rPr lang="zh-CN" altLang="en-US" sz="2000" dirty="0"/>
              <a:t> </a:t>
            </a:r>
            <a:r>
              <a:rPr lang="en-US" altLang="zh-CN" sz="2000" dirty="0"/>
              <a:t>value”</a:t>
            </a:r>
            <a:r>
              <a:rPr lang="zh-CN" altLang="en-US" sz="2000" dirty="0"/>
              <a:t> </a:t>
            </a:r>
            <a:r>
              <a:rPr lang="en-US" altLang="zh-CN" sz="2000" dirty="0"/>
              <a:t>are</a:t>
            </a:r>
            <a:r>
              <a:rPr lang="zh-CN" altLang="en-US" sz="2000" dirty="0"/>
              <a:t> </a:t>
            </a:r>
            <a:r>
              <a:rPr lang="en-US" altLang="zh-CN" sz="2000" dirty="0"/>
              <a:t>not</a:t>
            </a:r>
            <a:r>
              <a:rPr lang="zh-CN" altLang="en-US" sz="2000" dirty="0"/>
              <a:t> </a:t>
            </a:r>
            <a:r>
              <a:rPr lang="en-US" altLang="zh-CN" sz="2000" dirty="0"/>
              <a:t>helpful.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15D240-F3C9-D546-80F2-D9F9D8A3F0CA}"/>
              </a:ext>
            </a:extLst>
          </p:cNvPr>
          <p:cNvSpPr/>
          <p:nvPr/>
        </p:nvSpPr>
        <p:spPr>
          <a:xfrm>
            <a:off x="1020647" y="2814639"/>
            <a:ext cx="6790664" cy="10925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dirty="0"/>
              <a:t>Q2:</a:t>
            </a:r>
            <a:r>
              <a:rPr lang="zh-CN" altLang="en-US" sz="2000" dirty="0"/>
              <a:t> </a:t>
            </a:r>
            <a:r>
              <a:rPr lang="en-US" altLang="zh-CN" sz="2000" dirty="0"/>
              <a:t>Are</a:t>
            </a:r>
            <a:r>
              <a:rPr lang="zh-CN" altLang="en-US" sz="2000" dirty="0"/>
              <a:t> </a:t>
            </a:r>
            <a:r>
              <a:rPr lang="en-US" altLang="zh-CN" sz="2000" dirty="0"/>
              <a:t>good</a:t>
            </a:r>
            <a:r>
              <a:rPr lang="zh-CN" altLang="en-US" sz="2000" dirty="0"/>
              <a:t> </a:t>
            </a:r>
            <a:r>
              <a:rPr lang="en-US" altLang="zh-CN" sz="2000" dirty="0"/>
              <a:t>practices</a:t>
            </a:r>
            <a:r>
              <a:rPr lang="zh-CN" altLang="en-US" sz="2000" dirty="0"/>
              <a:t> </a:t>
            </a:r>
            <a:r>
              <a:rPr lang="en-US" altLang="zh-CN" sz="2000" dirty="0"/>
              <a:t>already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chemeClr val="accent2"/>
                </a:solidFill>
              </a:rPr>
              <a:t>checked</a:t>
            </a:r>
            <a:r>
              <a:rPr lang="zh-CN" altLang="en-US" sz="2000" dirty="0">
                <a:solidFill>
                  <a:schemeClr val="accent2"/>
                </a:solidFill>
              </a:rPr>
              <a:t> </a:t>
            </a:r>
            <a:r>
              <a:rPr lang="en-US" altLang="zh-CN" sz="2000" dirty="0">
                <a:solidFill>
                  <a:schemeClr val="accent2"/>
                </a:solidFill>
              </a:rPr>
              <a:t>in</a:t>
            </a:r>
            <a:r>
              <a:rPr lang="zh-CN" altLang="en-US" sz="2000" dirty="0">
                <a:solidFill>
                  <a:schemeClr val="accent2"/>
                </a:solidFill>
              </a:rPr>
              <a:t> </a:t>
            </a:r>
            <a:r>
              <a:rPr lang="en-US" altLang="zh-CN" sz="2000" dirty="0">
                <a:solidFill>
                  <a:schemeClr val="accent2"/>
                </a:solidFill>
              </a:rPr>
              <a:t>source</a:t>
            </a:r>
            <a:r>
              <a:rPr lang="zh-CN" altLang="en-US" sz="2000" dirty="0">
                <a:solidFill>
                  <a:schemeClr val="accent2"/>
                </a:solidFill>
              </a:rPr>
              <a:t> </a:t>
            </a:r>
            <a:r>
              <a:rPr lang="en-US" altLang="zh-CN" sz="2000" dirty="0">
                <a:solidFill>
                  <a:schemeClr val="accent2"/>
                </a:solidFill>
              </a:rPr>
              <a:t>code</a:t>
            </a:r>
            <a:r>
              <a:rPr lang="en-US" altLang="zh-CN" sz="2000" dirty="0"/>
              <a:t>?</a:t>
            </a:r>
          </a:p>
          <a:p>
            <a:pPr lvl="1"/>
            <a:r>
              <a:rPr lang="en-US" altLang="zh-CN" sz="2000" dirty="0"/>
              <a:t>If</a:t>
            </a:r>
            <a:r>
              <a:rPr lang="zh-CN" altLang="en-US" sz="2000" dirty="0"/>
              <a:t> </a:t>
            </a:r>
            <a:r>
              <a:rPr lang="en-US" altLang="zh-CN" sz="2000" dirty="0"/>
              <a:t>they</a:t>
            </a:r>
            <a:r>
              <a:rPr lang="zh-CN" altLang="en-US" sz="2000" dirty="0"/>
              <a:t> </a:t>
            </a:r>
            <a:r>
              <a:rPr lang="en-US" altLang="zh-CN" sz="2000" dirty="0"/>
              <a:t>are,</a:t>
            </a:r>
            <a:r>
              <a:rPr lang="zh-CN" altLang="en-US" sz="2000" dirty="0"/>
              <a:t> </a:t>
            </a:r>
            <a:r>
              <a:rPr lang="en-US" altLang="zh-CN" sz="2000" dirty="0"/>
              <a:t>it</a:t>
            </a:r>
            <a:r>
              <a:rPr lang="zh-CN" altLang="en-US" sz="2000" dirty="0"/>
              <a:t> </a:t>
            </a:r>
            <a:r>
              <a:rPr lang="en-US" altLang="zh-CN" sz="2000" dirty="0"/>
              <a:t>is</a:t>
            </a:r>
            <a:r>
              <a:rPr lang="zh-CN" altLang="en-US" sz="2000" dirty="0"/>
              <a:t> </a:t>
            </a:r>
            <a:r>
              <a:rPr lang="en-US" altLang="zh-CN" sz="2000" dirty="0"/>
              <a:t>non-necessary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extract</a:t>
            </a:r>
            <a:r>
              <a:rPr lang="zh-CN" altLang="en-US" sz="2000" dirty="0"/>
              <a:t> </a:t>
            </a:r>
            <a:r>
              <a:rPr lang="en-US" altLang="zh-CN" sz="2000" dirty="0"/>
              <a:t>them</a:t>
            </a:r>
            <a:r>
              <a:rPr lang="zh-CN" altLang="en-US" sz="2000" dirty="0"/>
              <a:t> </a:t>
            </a:r>
            <a:r>
              <a:rPr lang="en-US" altLang="zh-CN" sz="2000" dirty="0"/>
              <a:t>from</a:t>
            </a:r>
            <a:r>
              <a:rPr lang="zh-CN" altLang="en-US" sz="2000" dirty="0"/>
              <a:t> </a:t>
            </a:r>
            <a:r>
              <a:rPr lang="en-US" altLang="zh-CN" sz="2000" dirty="0"/>
              <a:t>manuals.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0628A0-2E50-3747-94F5-F4CF551EAC0C}"/>
              </a:ext>
            </a:extLst>
          </p:cNvPr>
          <p:cNvSpPr/>
          <p:nvPr/>
        </p:nvSpPr>
        <p:spPr>
          <a:xfrm>
            <a:off x="1020647" y="4190434"/>
            <a:ext cx="6790664" cy="10925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dirty="0"/>
              <a:t>Q3:</a:t>
            </a:r>
            <a:r>
              <a:rPr lang="zh-CN" altLang="en-US" sz="2000" dirty="0"/>
              <a:t> </a:t>
            </a:r>
            <a:r>
              <a:rPr lang="en-US" altLang="zh-CN" sz="2000" dirty="0"/>
              <a:t>Are</a:t>
            </a:r>
            <a:r>
              <a:rPr lang="zh-CN" altLang="en-US" sz="2000" dirty="0"/>
              <a:t> </a:t>
            </a:r>
            <a:r>
              <a:rPr lang="en-US" altLang="zh-CN" sz="2000" dirty="0"/>
              <a:t>good</a:t>
            </a:r>
            <a:r>
              <a:rPr lang="zh-CN" altLang="en-US" sz="2000" dirty="0"/>
              <a:t> </a:t>
            </a:r>
            <a:r>
              <a:rPr lang="en-US" altLang="zh-CN" sz="2000" dirty="0"/>
              <a:t>practices</a:t>
            </a:r>
            <a:r>
              <a:rPr lang="zh-CN" altLang="en-US" sz="2000" dirty="0"/>
              <a:t> </a:t>
            </a:r>
            <a:r>
              <a:rPr lang="en-US" altLang="zh-CN" sz="2000" dirty="0"/>
              <a:t>always</a:t>
            </a:r>
            <a:r>
              <a:rPr lang="zh-CN" altLang="en-US" sz="2000" dirty="0"/>
              <a:t> </a:t>
            </a:r>
            <a:r>
              <a:rPr lang="en-US" altLang="zh-CN" sz="2000" dirty="0">
                <a:solidFill>
                  <a:schemeClr val="accent2"/>
                </a:solidFill>
              </a:rPr>
              <a:t>equivalent </a:t>
            </a:r>
            <a:r>
              <a:rPr lang="zh-CN" altLang="en-US" sz="2000" dirty="0">
                <a:solidFill>
                  <a:schemeClr val="accent2"/>
                </a:solidFill>
              </a:rPr>
              <a:t> </a:t>
            </a:r>
            <a:r>
              <a:rPr lang="en-US" altLang="zh-CN" sz="2000" dirty="0">
                <a:solidFill>
                  <a:schemeClr val="accent2"/>
                </a:solidFill>
              </a:rPr>
              <a:t>to</a:t>
            </a:r>
            <a:r>
              <a:rPr lang="zh-CN" altLang="en-US" sz="2000" dirty="0">
                <a:solidFill>
                  <a:schemeClr val="accent2"/>
                </a:solidFill>
              </a:rPr>
              <a:t> </a:t>
            </a:r>
            <a:r>
              <a:rPr lang="en-US" altLang="zh-CN" sz="2000" dirty="0">
                <a:solidFill>
                  <a:schemeClr val="accent2"/>
                </a:solidFill>
              </a:rPr>
              <a:t>default</a:t>
            </a:r>
            <a:r>
              <a:rPr lang="zh-CN" altLang="en-US" sz="2000" dirty="0">
                <a:solidFill>
                  <a:schemeClr val="accent2"/>
                </a:solidFill>
              </a:rPr>
              <a:t> </a:t>
            </a:r>
            <a:r>
              <a:rPr lang="en-US" altLang="zh-CN" sz="2000" dirty="0">
                <a:solidFill>
                  <a:schemeClr val="accent2"/>
                </a:solidFill>
              </a:rPr>
              <a:t>settings</a:t>
            </a:r>
            <a:r>
              <a:rPr lang="en-US" altLang="zh-CN" sz="2000" dirty="0"/>
              <a:t>?</a:t>
            </a:r>
          </a:p>
          <a:p>
            <a:pPr lvl="1"/>
            <a:r>
              <a:rPr lang="en-US" altLang="zh-CN" sz="2000" dirty="0"/>
              <a:t>If</a:t>
            </a:r>
            <a:r>
              <a:rPr lang="zh-CN" altLang="en-US" sz="2000" dirty="0"/>
              <a:t> </a:t>
            </a:r>
            <a:r>
              <a:rPr lang="en-US" altLang="zh-CN" sz="2000" dirty="0"/>
              <a:t>they</a:t>
            </a:r>
            <a:r>
              <a:rPr lang="zh-CN" altLang="en-US" sz="2000" dirty="0"/>
              <a:t> </a:t>
            </a:r>
            <a:r>
              <a:rPr lang="en-US" altLang="zh-CN" sz="2000" dirty="0"/>
              <a:t>are,</a:t>
            </a:r>
            <a:r>
              <a:rPr lang="zh-CN" altLang="en-US" sz="2000" dirty="0"/>
              <a:t> </a:t>
            </a:r>
            <a:r>
              <a:rPr lang="en-US" altLang="zh-CN" sz="2000" dirty="0"/>
              <a:t>then</a:t>
            </a:r>
            <a:r>
              <a:rPr lang="zh-CN" altLang="en-US" sz="2000" dirty="0"/>
              <a:t> </a:t>
            </a:r>
            <a:r>
              <a:rPr lang="en-US" altLang="zh-CN" sz="2000" dirty="0"/>
              <a:t>sysadmins</a:t>
            </a:r>
            <a:r>
              <a:rPr lang="zh-CN" altLang="en-US" sz="2000" dirty="0"/>
              <a:t> </a:t>
            </a:r>
            <a:r>
              <a:rPr lang="en-US" altLang="zh-CN" sz="2000" dirty="0"/>
              <a:t>can</a:t>
            </a:r>
            <a:r>
              <a:rPr lang="zh-CN" altLang="en-US" sz="2000" dirty="0"/>
              <a:t> </a:t>
            </a:r>
            <a:r>
              <a:rPr lang="en-US" altLang="zh-CN" sz="2000" dirty="0"/>
              <a:t>just</a:t>
            </a:r>
            <a:r>
              <a:rPr lang="zh-CN" altLang="en-US" sz="2000" dirty="0"/>
              <a:t> </a:t>
            </a:r>
            <a:r>
              <a:rPr lang="en-US" altLang="zh-CN" sz="2000" dirty="0"/>
              <a:t>leave</a:t>
            </a:r>
            <a:r>
              <a:rPr lang="zh-CN" altLang="en-US" sz="2000" dirty="0"/>
              <a:t> </a:t>
            </a:r>
            <a:r>
              <a:rPr lang="en-US" altLang="zh-CN" sz="2000" dirty="0"/>
              <a:t>configurations</a:t>
            </a:r>
            <a:r>
              <a:rPr lang="zh-CN" altLang="en-US" sz="2000" dirty="0"/>
              <a:t> </a:t>
            </a:r>
            <a:r>
              <a:rPr lang="en-US" altLang="zh-CN" sz="2000" dirty="0"/>
              <a:t>as</a:t>
            </a:r>
            <a:r>
              <a:rPr lang="zh-CN" altLang="en-US" sz="2000" dirty="0"/>
              <a:t> </a:t>
            </a:r>
            <a:r>
              <a:rPr lang="en-US" altLang="zh-CN" sz="2000" dirty="0"/>
              <a:t>default.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4D872A-F194-064C-AF2D-F5B3BA46838E}"/>
              </a:ext>
            </a:extLst>
          </p:cNvPr>
          <p:cNvSpPr/>
          <p:nvPr/>
        </p:nvSpPr>
        <p:spPr>
          <a:xfrm>
            <a:off x="8372582" y="1487485"/>
            <a:ext cx="2568104" cy="37954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We</a:t>
            </a:r>
            <a:r>
              <a:rPr lang="zh-CN" altLang="en-US" sz="2400" dirty="0"/>
              <a:t> </a:t>
            </a:r>
            <a:r>
              <a:rPr lang="en-US" altLang="zh-CN" sz="2400" dirty="0"/>
              <a:t>collected</a:t>
            </a:r>
            <a:r>
              <a:rPr lang="zh-CN" altLang="en-US" sz="2400" dirty="0"/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261</a:t>
            </a:r>
            <a:r>
              <a:rPr lang="zh-CN" altLang="en-US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good</a:t>
            </a:r>
            <a:r>
              <a:rPr lang="zh-CN" altLang="en-US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practices</a:t>
            </a:r>
            <a:r>
              <a:rPr lang="zh-CN" altLang="en-US" sz="2400" dirty="0"/>
              <a:t> </a:t>
            </a:r>
            <a:r>
              <a:rPr lang="en-US" altLang="zh-CN" sz="2400" dirty="0"/>
              <a:t>from</a:t>
            </a:r>
            <a:r>
              <a:rPr lang="zh-CN" altLang="en-US" sz="2400" dirty="0"/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six</a:t>
            </a:r>
            <a:r>
              <a:rPr lang="zh-CN" altLang="en-US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software</a:t>
            </a:r>
            <a:r>
              <a:rPr lang="zh-CN" altLang="en-US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manuals</a:t>
            </a:r>
            <a:r>
              <a:rPr lang="zh-CN" altLang="en-US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dirty="0"/>
              <a:t>to</a:t>
            </a:r>
            <a:r>
              <a:rPr lang="zh-CN" altLang="en-US" sz="2400" dirty="0"/>
              <a:t> </a:t>
            </a:r>
            <a:r>
              <a:rPr lang="en-US" altLang="zh-CN" sz="2400" dirty="0"/>
              <a:t>answer</a:t>
            </a:r>
            <a:r>
              <a:rPr lang="zh-CN" altLang="en-US" sz="2400" dirty="0"/>
              <a:t> </a:t>
            </a:r>
            <a:r>
              <a:rPr lang="en-US" altLang="zh-CN" sz="2400" dirty="0"/>
              <a:t>these</a:t>
            </a:r>
            <a:r>
              <a:rPr lang="zh-CN" altLang="en-US" sz="2400" dirty="0"/>
              <a:t> </a:t>
            </a:r>
            <a:r>
              <a:rPr lang="en-US" altLang="zh-CN" sz="2400" dirty="0"/>
              <a:t>questions</a:t>
            </a:r>
            <a:r>
              <a:rPr lang="zh-CN" altLang="en-US" sz="2400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7549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022E4-3B8D-854B-8A1C-28547C29C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5050"/>
          </a:xfrm>
        </p:spPr>
        <p:txBody>
          <a:bodyPr/>
          <a:lstStyle/>
          <a:p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useful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manuals?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95547-BA3A-A64C-BF5C-1821D9115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2790" y="1487485"/>
            <a:ext cx="2881009" cy="3795480"/>
          </a:xfrm>
        </p:spPr>
        <p:txBody>
          <a:bodyPr/>
          <a:lstStyle/>
          <a:p>
            <a:pPr lvl="1"/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A53EA-C2E9-AE49-A8C5-C52302FB5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09831C-3DB1-2742-9EB5-F885473B9757}"/>
              </a:ext>
            </a:extLst>
          </p:cNvPr>
          <p:cNvSpPr/>
          <p:nvPr/>
        </p:nvSpPr>
        <p:spPr>
          <a:xfrm>
            <a:off x="1020647" y="1487484"/>
            <a:ext cx="6790664" cy="912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dirty="0"/>
              <a:t>Q1:</a:t>
            </a:r>
            <a:r>
              <a:rPr lang="zh-CN" altLang="en-US" sz="2000" dirty="0"/>
              <a:t> </a:t>
            </a:r>
            <a:r>
              <a:rPr lang="en-US" altLang="zh-CN" sz="2000" dirty="0"/>
              <a:t>Are</a:t>
            </a:r>
            <a:r>
              <a:rPr lang="zh-CN" altLang="en-US" sz="2000" dirty="0"/>
              <a:t> </a:t>
            </a:r>
            <a:r>
              <a:rPr lang="en-US" altLang="zh-CN" sz="2000" dirty="0"/>
              <a:t>good</a:t>
            </a:r>
            <a:r>
              <a:rPr lang="zh-CN" altLang="en-US" sz="2000" dirty="0"/>
              <a:t> </a:t>
            </a:r>
            <a:r>
              <a:rPr lang="en-US" altLang="zh-CN" sz="2000" dirty="0"/>
              <a:t>practices</a:t>
            </a:r>
            <a:r>
              <a:rPr lang="zh-CN" altLang="en-US" sz="2000" dirty="0"/>
              <a:t> </a:t>
            </a:r>
            <a:r>
              <a:rPr lang="en-US" altLang="zh-CN" sz="2000" dirty="0">
                <a:solidFill>
                  <a:srgbClr val="00B050"/>
                </a:solidFill>
              </a:rPr>
              <a:t>specific</a:t>
            </a:r>
            <a:r>
              <a:rPr lang="zh-CN" altLang="en-US" sz="2000" dirty="0"/>
              <a:t> </a:t>
            </a:r>
            <a:r>
              <a:rPr lang="en-US" altLang="zh-CN" sz="2000" dirty="0"/>
              <a:t>or</a:t>
            </a:r>
            <a:r>
              <a:rPr lang="zh-CN" altLang="en-US" sz="2000" dirty="0"/>
              <a:t> </a:t>
            </a:r>
            <a:r>
              <a:rPr lang="en-US" altLang="zh-CN" sz="2000" dirty="0">
                <a:solidFill>
                  <a:schemeClr val="accent2"/>
                </a:solidFill>
              </a:rPr>
              <a:t>general</a:t>
            </a:r>
            <a:r>
              <a:rPr lang="en-US" altLang="zh-CN" sz="2000" dirty="0"/>
              <a:t>?</a:t>
            </a:r>
          </a:p>
          <a:p>
            <a:pPr lvl="1"/>
            <a:r>
              <a:rPr lang="en-US" altLang="zh-CN" sz="2000" dirty="0"/>
              <a:t>General</a:t>
            </a:r>
            <a:r>
              <a:rPr lang="zh-CN" altLang="en-US" sz="2000" dirty="0"/>
              <a:t> </a:t>
            </a:r>
            <a:r>
              <a:rPr lang="en-US" altLang="zh-CN" sz="2000" dirty="0"/>
              <a:t>advice</a:t>
            </a:r>
            <a:r>
              <a:rPr lang="zh-CN" altLang="en-US" sz="2000" dirty="0"/>
              <a:t> </a:t>
            </a:r>
            <a:r>
              <a:rPr lang="en-US" altLang="zh-CN" sz="2000" dirty="0"/>
              <a:t>like</a:t>
            </a:r>
            <a:r>
              <a:rPr lang="zh-CN" altLang="en-US" sz="2000" dirty="0"/>
              <a:t> </a:t>
            </a:r>
            <a:r>
              <a:rPr lang="en-US" altLang="zh-CN" sz="2000" dirty="0"/>
              <a:t>“set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a</a:t>
            </a:r>
            <a:r>
              <a:rPr lang="zh-CN" altLang="en-US" sz="2000" dirty="0"/>
              <a:t> </a:t>
            </a:r>
            <a:r>
              <a:rPr lang="en-US" altLang="zh-CN" sz="2000" dirty="0"/>
              <a:t>large</a:t>
            </a:r>
            <a:r>
              <a:rPr lang="zh-CN" altLang="en-US" sz="2000" dirty="0"/>
              <a:t> </a:t>
            </a:r>
            <a:r>
              <a:rPr lang="en-US" altLang="zh-CN" sz="2000" dirty="0"/>
              <a:t>value”</a:t>
            </a:r>
            <a:r>
              <a:rPr lang="zh-CN" altLang="en-US" sz="2000" dirty="0"/>
              <a:t> </a:t>
            </a:r>
            <a:r>
              <a:rPr lang="en-US" altLang="zh-CN" sz="2000" dirty="0"/>
              <a:t>is</a:t>
            </a:r>
            <a:r>
              <a:rPr lang="zh-CN" altLang="en-US" sz="2000" dirty="0"/>
              <a:t> </a:t>
            </a:r>
            <a:r>
              <a:rPr lang="en-US" altLang="zh-CN" sz="2000" dirty="0"/>
              <a:t>not</a:t>
            </a:r>
            <a:r>
              <a:rPr lang="zh-CN" altLang="en-US" sz="2000" dirty="0"/>
              <a:t> </a:t>
            </a:r>
            <a:r>
              <a:rPr lang="en-US" altLang="zh-CN" sz="2000" dirty="0"/>
              <a:t>helpful.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0D3AF4-8451-B147-A88F-0CEAE962B9E4}"/>
              </a:ext>
            </a:extLst>
          </p:cNvPr>
          <p:cNvSpPr/>
          <p:nvPr/>
        </p:nvSpPr>
        <p:spPr>
          <a:xfrm>
            <a:off x="1020647" y="2545957"/>
            <a:ext cx="6790664" cy="9128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i="1" dirty="0"/>
              <a:t>Answer:</a:t>
            </a:r>
            <a:r>
              <a:rPr lang="zh-CN" altLang="en-US" sz="2000" i="1" dirty="0"/>
              <a:t> </a:t>
            </a:r>
            <a:r>
              <a:rPr lang="en-US" altLang="zh-CN" sz="2000" i="1" dirty="0"/>
              <a:t>60%</a:t>
            </a:r>
            <a:r>
              <a:rPr lang="zh-CN" altLang="en-US" sz="2000" i="1" dirty="0"/>
              <a:t> </a:t>
            </a:r>
            <a:r>
              <a:rPr lang="en-US" altLang="zh-CN" sz="2000" i="1" dirty="0"/>
              <a:t>of</a:t>
            </a:r>
            <a:r>
              <a:rPr lang="zh-CN" altLang="en-US" sz="2000" i="1" dirty="0"/>
              <a:t> </a:t>
            </a:r>
            <a:r>
              <a:rPr lang="en-US" altLang="zh-CN" sz="2000" i="1" dirty="0"/>
              <a:t>studied</a:t>
            </a:r>
            <a:r>
              <a:rPr lang="zh-CN" altLang="en-US" sz="2000" i="1" dirty="0"/>
              <a:t> </a:t>
            </a:r>
            <a:r>
              <a:rPr lang="en-US" altLang="zh-CN" sz="2000" i="1" dirty="0"/>
              <a:t>good</a:t>
            </a:r>
            <a:r>
              <a:rPr lang="zh-CN" altLang="en-US" sz="2000" i="1" dirty="0"/>
              <a:t> </a:t>
            </a:r>
            <a:r>
              <a:rPr lang="en-US" altLang="zh-CN" sz="2000" i="1" dirty="0"/>
              <a:t>practices</a:t>
            </a:r>
            <a:r>
              <a:rPr lang="zh-CN" altLang="en-US" sz="2000" i="1" dirty="0"/>
              <a:t> </a:t>
            </a:r>
            <a:r>
              <a:rPr lang="en-US" altLang="zh-CN" sz="2000" i="1" dirty="0"/>
              <a:t>are</a:t>
            </a:r>
            <a:r>
              <a:rPr lang="zh-CN" altLang="en-US" sz="2000" i="1" dirty="0"/>
              <a:t> </a:t>
            </a:r>
            <a:r>
              <a:rPr lang="en-US" altLang="zh-CN" sz="2000" i="1" dirty="0"/>
              <a:t>specific.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3BD938-2EE4-E243-AF8C-E22FFC47B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47" y="3630470"/>
            <a:ext cx="8172450" cy="302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42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022E4-3B8D-854B-8A1C-28547C29C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5050"/>
          </a:xfrm>
        </p:spPr>
        <p:txBody>
          <a:bodyPr/>
          <a:lstStyle/>
          <a:p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useful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practices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manuals?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95547-BA3A-A64C-BF5C-1821D9115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2790" y="1487485"/>
            <a:ext cx="2881009" cy="3795480"/>
          </a:xfrm>
        </p:spPr>
        <p:txBody>
          <a:bodyPr/>
          <a:lstStyle/>
          <a:p>
            <a:pPr lvl="1"/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A53EA-C2E9-AE49-A8C5-C52302FB5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9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0D3AF4-8451-B147-A88F-0CEAE962B9E4}"/>
              </a:ext>
            </a:extLst>
          </p:cNvPr>
          <p:cNvSpPr/>
          <p:nvPr/>
        </p:nvSpPr>
        <p:spPr>
          <a:xfrm>
            <a:off x="1020647" y="2507857"/>
            <a:ext cx="6790663" cy="9128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i="1" dirty="0"/>
              <a:t>Answer</a:t>
            </a:r>
            <a:r>
              <a:rPr lang="en-US" altLang="zh-CN" sz="2000" dirty="0"/>
              <a:t>:</a:t>
            </a:r>
            <a:r>
              <a:rPr lang="zh-CN" altLang="en-US" sz="2000" dirty="0"/>
              <a:t> </a:t>
            </a:r>
            <a:r>
              <a:rPr lang="en-US" altLang="zh-CN" sz="2000" i="1" dirty="0"/>
              <a:t>only</a:t>
            </a:r>
            <a:r>
              <a:rPr lang="zh-CN" altLang="en-US" sz="2000" i="1" dirty="0"/>
              <a:t> </a:t>
            </a:r>
            <a:r>
              <a:rPr lang="en-US" altLang="zh-CN" sz="2000" i="1" dirty="0"/>
              <a:t>3%</a:t>
            </a:r>
            <a:r>
              <a:rPr lang="zh-CN" altLang="en-US" sz="2000" i="1" dirty="0"/>
              <a:t> </a:t>
            </a:r>
            <a:r>
              <a:rPr lang="en-US" altLang="zh-CN" sz="2000" i="1" dirty="0"/>
              <a:t>of</a:t>
            </a:r>
            <a:r>
              <a:rPr lang="zh-CN" altLang="en-US" sz="2000" i="1" dirty="0"/>
              <a:t> </a:t>
            </a:r>
            <a:r>
              <a:rPr lang="en-US" altLang="zh-CN" sz="2000" i="1" dirty="0"/>
              <a:t>specific</a:t>
            </a:r>
            <a:r>
              <a:rPr lang="zh-CN" altLang="en-US" sz="2000" i="1" dirty="0"/>
              <a:t> </a:t>
            </a:r>
            <a:r>
              <a:rPr lang="en-US" altLang="zh-CN" sz="2000" i="1" dirty="0"/>
              <a:t>good</a:t>
            </a:r>
            <a:r>
              <a:rPr lang="zh-CN" altLang="en-US" sz="2000" i="1" dirty="0"/>
              <a:t> </a:t>
            </a:r>
            <a:r>
              <a:rPr lang="en-US" altLang="zh-CN" sz="2000" i="1" dirty="0"/>
              <a:t>practices</a:t>
            </a:r>
            <a:r>
              <a:rPr lang="zh-CN" altLang="en-US" sz="2000" i="1" dirty="0"/>
              <a:t> </a:t>
            </a:r>
            <a:r>
              <a:rPr lang="en-US" altLang="zh-CN" sz="2000" i="1" dirty="0"/>
              <a:t>are</a:t>
            </a:r>
            <a:r>
              <a:rPr lang="zh-CN" altLang="en-US" sz="2000" i="1" dirty="0"/>
              <a:t> </a:t>
            </a:r>
            <a:r>
              <a:rPr lang="en-US" altLang="zh-CN" sz="2000" i="1" dirty="0"/>
              <a:t>checked</a:t>
            </a:r>
            <a:r>
              <a:rPr lang="zh-CN" altLang="en-US" sz="2000" i="1" dirty="0"/>
              <a:t> </a:t>
            </a:r>
            <a:r>
              <a:rPr lang="en-US" altLang="zh-CN" sz="2000" i="1" dirty="0"/>
              <a:t>in</a:t>
            </a:r>
            <a:r>
              <a:rPr lang="zh-CN" altLang="en-US" sz="2000" i="1" dirty="0"/>
              <a:t> </a:t>
            </a:r>
            <a:r>
              <a:rPr lang="en-US" altLang="zh-CN" sz="2000" i="1" dirty="0"/>
              <a:t>source</a:t>
            </a:r>
            <a:r>
              <a:rPr lang="zh-CN" altLang="en-US" sz="2000" i="1" dirty="0"/>
              <a:t> </a:t>
            </a:r>
            <a:r>
              <a:rPr lang="en-US" altLang="zh-CN" sz="2000" i="1" dirty="0"/>
              <a:t>code.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D69516-DB76-C54B-9973-F57CBC5DECCB}"/>
              </a:ext>
            </a:extLst>
          </p:cNvPr>
          <p:cNvSpPr/>
          <p:nvPr/>
        </p:nvSpPr>
        <p:spPr>
          <a:xfrm>
            <a:off x="1020647" y="1364527"/>
            <a:ext cx="6790664" cy="912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dirty="0"/>
              <a:t>Q2:</a:t>
            </a:r>
            <a:r>
              <a:rPr lang="zh-CN" altLang="en-US" sz="2000" dirty="0"/>
              <a:t> </a:t>
            </a:r>
            <a:r>
              <a:rPr lang="en-US" altLang="zh-CN" sz="2000" dirty="0"/>
              <a:t>Are</a:t>
            </a:r>
            <a:r>
              <a:rPr lang="zh-CN" altLang="en-US" sz="2000" dirty="0"/>
              <a:t> </a:t>
            </a:r>
            <a:r>
              <a:rPr lang="en-US" altLang="zh-CN" sz="2000" dirty="0"/>
              <a:t>good</a:t>
            </a:r>
            <a:r>
              <a:rPr lang="zh-CN" altLang="en-US" sz="2000" dirty="0"/>
              <a:t> </a:t>
            </a:r>
            <a:r>
              <a:rPr lang="en-US" altLang="zh-CN" sz="2000" dirty="0"/>
              <a:t>practices</a:t>
            </a:r>
            <a:r>
              <a:rPr lang="zh-CN" altLang="en-US" sz="2000" dirty="0"/>
              <a:t> </a:t>
            </a:r>
            <a:r>
              <a:rPr lang="en-US" altLang="zh-CN" sz="2000" dirty="0"/>
              <a:t>already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chemeClr val="accent2"/>
                </a:solidFill>
              </a:rPr>
              <a:t>checked</a:t>
            </a:r>
            <a:r>
              <a:rPr lang="zh-CN" altLang="en-US" sz="2000" dirty="0">
                <a:solidFill>
                  <a:schemeClr val="accent2"/>
                </a:solidFill>
              </a:rPr>
              <a:t> </a:t>
            </a:r>
            <a:r>
              <a:rPr lang="en-US" altLang="zh-CN" sz="2000" dirty="0">
                <a:solidFill>
                  <a:schemeClr val="accent2"/>
                </a:solidFill>
              </a:rPr>
              <a:t>in</a:t>
            </a:r>
            <a:r>
              <a:rPr lang="zh-CN" altLang="en-US" sz="2000" dirty="0">
                <a:solidFill>
                  <a:schemeClr val="accent2"/>
                </a:solidFill>
              </a:rPr>
              <a:t> </a:t>
            </a:r>
            <a:r>
              <a:rPr lang="en-US" altLang="zh-CN" sz="2000" dirty="0">
                <a:solidFill>
                  <a:schemeClr val="accent2"/>
                </a:solidFill>
              </a:rPr>
              <a:t>source</a:t>
            </a:r>
            <a:r>
              <a:rPr lang="zh-CN" altLang="en-US" sz="2000" dirty="0">
                <a:solidFill>
                  <a:schemeClr val="accent2"/>
                </a:solidFill>
              </a:rPr>
              <a:t> </a:t>
            </a:r>
            <a:r>
              <a:rPr lang="en-US" altLang="zh-CN" sz="2000" dirty="0">
                <a:solidFill>
                  <a:schemeClr val="accent2"/>
                </a:solidFill>
              </a:rPr>
              <a:t>code</a:t>
            </a:r>
            <a:r>
              <a:rPr lang="en-US" altLang="zh-CN" sz="2000" dirty="0"/>
              <a:t>?</a:t>
            </a:r>
          </a:p>
          <a:p>
            <a:pPr lvl="1"/>
            <a:r>
              <a:rPr lang="en-US" altLang="zh-CN" sz="2000" dirty="0"/>
              <a:t>If</a:t>
            </a:r>
            <a:r>
              <a:rPr lang="zh-CN" altLang="en-US" sz="2000" dirty="0"/>
              <a:t> </a:t>
            </a:r>
            <a:r>
              <a:rPr lang="en-US" altLang="zh-CN" sz="2000" dirty="0"/>
              <a:t>they</a:t>
            </a:r>
            <a:r>
              <a:rPr lang="zh-CN" altLang="en-US" sz="2000" dirty="0"/>
              <a:t> </a:t>
            </a:r>
            <a:r>
              <a:rPr lang="en-US" altLang="zh-CN" sz="2000" dirty="0"/>
              <a:t>are,</a:t>
            </a:r>
            <a:r>
              <a:rPr lang="zh-CN" altLang="en-US" sz="2000" dirty="0"/>
              <a:t> </a:t>
            </a:r>
            <a:r>
              <a:rPr lang="en-US" altLang="zh-CN" sz="2000" dirty="0"/>
              <a:t>it</a:t>
            </a:r>
            <a:r>
              <a:rPr lang="zh-CN" altLang="en-US" sz="2000" dirty="0"/>
              <a:t> </a:t>
            </a:r>
            <a:r>
              <a:rPr lang="en-US" altLang="zh-CN" sz="2000" dirty="0"/>
              <a:t>is</a:t>
            </a:r>
            <a:r>
              <a:rPr lang="zh-CN" altLang="en-US" sz="2000" dirty="0"/>
              <a:t> </a:t>
            </a:r>
            <a:r>
              <a:rPr lang="en-US" altLang="zh-CN" sz="2000" dirty="0"/>
              <a:t>non-necessary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extract</a:t>
            </a:r>
            <a:r>
              <a:rPr lang="zh-CN" altLang="en-US" sz="2000" dirty="0"/>
              <a:t> </a:t>
            </a:r>
            <a:r>
              <a:rPr lang="en-US" altLang="zh-CN" sz="2000" dirty="0"/>
              <a:t>them</a:t>
            </a:r>
            <a:r>
              <a:rPr lang="zh-CN" altLang="en-US" sz="2000" dirty="0"/>
              <a:t> </a:t>
            </a:r>
            <a:r>
              <a:rPr lang="en-US" altLang="zh-CN" sz="2000" dirty="0"/>
              <a:t>from</a:t>
            </a:r>
            <a:r>
              <a:rPr lang="zh-CN" altLang="en-US" sz="2000" dirty="0"/>
              <a:t> </a:t>
            </a:r>
            <a:r>
              <a:rPr lang="en-US" altLang="zh-CN" sz="2000" dirty="0"/>
              <a:t>manuals.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3360F9-E22D-F244-AEA2-5E6ABFF04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49" y="3803587"/>
            <a:ext cx="6687361" cy="27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177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1349</TotalTime>
  <Words>3302</Words>
  <Application>Microsoft Macintosh PowerPoint</Application>
  <PresentationFormat>Widescreen</PresentationFormat>
  <Paragraphs>472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Times</vt:lpstr>
      <vt:lpstr>Office Theme</vt:lpstr>
      <vt:lpstr>PracExtractor: Extracting Configuration Good Practices from Manuals to Detect Server Misconfigurations </vt:lpstr>
      <vt:lpstr>Our lives are largely served by online services today</vt:lpstr>
      <vt:lpstr>What serve us are these powerful and complex data center systems</vt:lpstr>
      <vt:lpstr>In particular: data center configuration has become highly complex</vt:lpstr>
      <vt:lpstr>Software release large manuals to assist sysadmins with configurations</vt:lpstr>
      <vt:lpstr>Is there any useful information that can be automatically extract from manuals?</vt:lpstr>
      <vt:lpstr>How useful are the good practices in manuals?</vt:lpstr>
      <vt:lpstr>How useful are the good practices in manuals?</vt:lpstr>
      <vt:lpstr>How useful are the good practices in manuals?</vt:lpstr>
      <vt:lpstr>How useful are the good practices in manuals?</vt:lpstr>
      <vt:lpstr>Based on the study we designed PracExtractor to</vt:lpstr>
      <vt:lpstr>Two challenges with PracExtractor</vt:lpstr>
      <vt:lpstr>Challenge 1: Extract good practice descriptions</vt:lpstr>
      <vt:lpstr>Challenge 1: Extract good practice descriptions</vt:lpstr>
      <vt:lpstr>Challenge 1: Extract good practice descriptions</vt:lpstr>
      <vt:lpstr>Challenge 1: Extract good practice descriptions</vt:lpstr>
      <vt:lpstr>Challenge 2: Convert descriptions into specifications</vt:lpstr>
      <vt:lpstr>Challenge 2: Convert descriptions into specifications</vt:lpstr>
      <vt:lpstr>Challenge 2: Convert descriptions into specifications</vt:lpstr>
      <vt:lpstr>Evaluation of PracExtractor</vt:lpstr>
      <vt:lpstr>Evaluation of PracExtractor</vt:lpstr>
      <vt:lpstr>Evaluation of PracExtractor</vt:lpstr>
      <vt:lpstr>Evaluation of PracExtractor</vt:lpstr>
      <vt:lpstr>Evaluation of PracExtractor</vt:lpstr>
      <vt:lpstr>Evaluation of PracExtractor</vt:lpstr>
      <vt:lpstr>Evaluation of PracExtractor</vt:lpstr>
      <vt:lpstr>Evaluation of PracExtractor</vt:lpstr>
      <vt:lpstr>Evaluation of PracExtractor</vt:lpstr>
      <vt:lpstr>Evaluation of PracExtractor</vt:lpstr>
      <vt:lpstr>Summary of PracExtractor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Configuration Validation with  Software Manuals, Logs and Other Resources</dc:title>
  <dc:creator>Chengcheng Xiang</dc:creator>
  <cp:lastModifiedBy>Chengcheng Xiang</cp:lastModifiedBy>
  <cp:revision>181</cp:revision>
  <dcterms:created xsi:type="dcterms:W3CDTF">2020-06-25T09:23:31Z</dcterms:created>
  <dcterms:modified xsi:type="dcterms:W3CDTF">2020-06-30T07:09:13Z</dcterms:modified>
</cp:coreProperties>
</file>