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5" roundtripDataSignature="AMtx7mjlv3ePPjzxSBCrqKW8aiBRcVdc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3909D9-C57A-4043-B841-545DAFABA96D}">
  <a:tblStyle styleId="{853909D9-C57A-4043-B841-545DAFABA96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Good morning everyone, I’m Chengcheng from UC San Diego.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Today I’m glad to present our work on continuous access control validation and forensics.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a joint work by UC San Diego, UIUC, and the Whova company. </a:t>
            </a: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Second, the end user (presumably good users) who gained excessive access may have no incentive to report the breach,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since the breach will not prevent them working on their own stuff. </a:t>
            </a:r>
            <a:endParaRPr/>
          </a:p>
        </p:txBody>
      </p:sp>
      <p:sp>
        <p:nvSpPr>
          <p:cNvPr id="207" name="Google Shape;20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Third, many sysadmins do not routinely validate system access logs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they won’t find out the misconfigurations by themselves.</a:t>
            </a:r>
            <a:endParaRPr/>
          </a:p>
        </p:txBody>
      </p:sp>
      <p:sp>
        <p:nvSpPr>
          <p:cNvPr id="223" name="Google Shape;22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solve this problem, there may be multiple approaches.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Previous work has been focusing on building tools to detect access control misconfigurations automatically.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tools can work for certain types of misconfigurations but can hardly detect all type of misconfigurations.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fundamental reason is automatic tool cannot know sysadmins’ intention, namely, allowing whom to access what data.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Therefore, an alternative approach is to get sysadmins involved by asking them to validate access behavior.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main problem with this approach is that there are very few tools that have been built for it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totally manually validation is not feasible.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work targeting on making this approach feasible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Validating access behavior is not easy.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cannot simply ask sysadmins to validate every access.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Following is the access logs we collected from both industry and academic systems.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the smallest system, there are at least over one thousand accesses per day.</a:t>
            </a:r>
            <a:endParaRPr/>
          </a:p>
        </p:txBody>
      </p:sp>
      <p:sp>
        <p:nvSpPr>
          <p:cNvPr id="272" name="Google Shape;27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Our solution to this is to only ask sysadmins to validate it when there is an access control behavior or policy change.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example, accesses to a certain paths may be previously denied but now allowed.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When such a change happens, sysadmins need to pay attention and to double-check if this is what they want.</a:t>
            </a:r>
            <a:endParaRPr/>
          </a:p>
        </p:txBody>
      </p:sp>
      <p:sp>
        <p:nvSpPr>
          <p:cNvPr id="289" name="Google Shape;28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Seems clear? Let’s start working on it.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first question is how we can obtain policy changes.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take a look at what choices we have.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First, of course the most direct way is from access control configurations.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However, as we discussed before, there are various formats and heterogeneous system architecture.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It’s not very scalable to build tools for every system components, let along each component design may evolve along with time.</a:t>
            </a:r>
            <a:endParaRPr/>
          </a:p>
        </p:txBody>
      </p:sp>
      <p:sp>
        <p:nvSpPr>
          <p:cNvPr id="298" name="Google Shape;29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second approach is from access logs.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we look at access logs, we can find there usually is an edge component that will records the end to end access behavior,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such as a web server.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addition, access logs usually have simple and clear semantics, just recording which user or which ip accessed which resource at which time and if it is allowed or denied.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Therefore, we choose to infer policy and policy changes from access logs.</a:t>
            </a:r>
            <a:endParaRPr/>
          </a:p>
        </p:txBody>
      </p:sp>
      <p:sp>
        <p:nvSpPr>
          <p:cNvPr id="310" name="Google Shape;31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 are several challenges for inferring policies from logs.</a:t>
            </a:r>
            <a:endParaRPr/>
          </a:p>
        </p:txBody>
      </p:sp>
      <p:sp>
        <p:nvSpPr>
          <p:cNvPr id="336" name="Google Shape;33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before we delve into that, you may ask do we really need to infer policies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Can we just compare old and new logs to find changes?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 are example logs show that Alice cannot get access to an exam page before but later can access it.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we compare these two accesses, wouldn’t we be able to find the change?</a:t>
            </a:r>
            <a:endParaRPr/>
          </a:p>
        </p:txBody>
      </p:sp>
      <p:sp>
        <p:nvSpPr>
          <p:cNvPr id="343" name="Google Shape;34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start with a major data breach incident happened recently</a:t>
            </a: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July 2019, Capital one and its customers got some very bad news.</a:t>
            </a: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company had been breached, spilling hundreds of thousands us social security numbers, 1 million Canadian social insurance numbers and many other account details.</a:t>
            </a:r>
            <a:endParaRPr sz="12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incident impact 100 million people.</a:t>
            </a: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 exactly.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reason is access logs are sparse.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 is a figure that visualizes access logs: the columns are for directories and files, the rows are for roles and users.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real systems, most people only access a few files they care.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Therefore, for a new access we may not be able to find an old access that are directly comparable.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[click]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By inferring policy, we can aggregate single access into rectangles and each rectangle represents a policy.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this way, the comparison can be based on rectangles or policies instead of each individual access.</a:t>
            </a:r>
            <a:endParaRPr/>
          </a:p>
        </p:txBody>
      </p:sp>
      <p:sp>
        <p:nvSpPr>
          <p:cNvPr id="355" name="Google Shape;35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go back to the challenges of inferring policies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first challenge is how to uniformly represent policies of various access control models.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 are three examples of different access control models: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 are unix file permission in file systems, role-based access control in a company system,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attribute-based access control in a httpd server.</a:t>
            </a:r>
            <a:endParaRPr/>
          </a:p>
        </p:txBody>
      </p:sp>
      <p:sp>
        <p:nvSpPr>
          <p:cNvPr id="371" name="Google Shape;371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represent them, we adopt a decision tree model.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Now let me use an example to explain it.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left side is the visualized access logs as we discussed before, the right side is the decision tree-represented policy.</a:t>
            </a:r>
            <a:endParaRPr/>
          </a:p>
        </p:txBody>
      </p:sp>
      <p:sp>
        <p:nvSpPr>
          <p:cNvPr id="392" name="Google Shape;39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decision tree encodes roles, dirs and maybe users and files in its intermediate nodes and makes decisions based on them.</a:t>
            </a:r>
            <a:endParaRPr/>
          </a:p>
        </p:txBody>
      </p:sp>
      <p:sp>
        <p:nvSpPr>
          <p:cNvPr id="419" name="Google Shape;419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Each rectangle of results are encoded in a leaf node.</a:t>
            </a:r>
            <a:endParaRPr/>
          </a:p>
        </p:txBody>
      </p:sp>
      <p:sp>
        <p:nvSpPr>
          <p:cNvPr id="450" name="Google Shape;450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has two benefits.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First, it is flexible to encode step-by-step decisions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Second, it can inherently encode hierarchical structure, like parent directory and files.</a:t>
            </a:r>
            <a:endParaRPr/>
          </a:p>
        </p:txBody>
      </p:sp>
      <p:sp>
        <p:nvSpPr>
          <p:cNvPr id="483" name="Google Shape;48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7" name="Google Shape;507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second challenge is how to represent and infer policy changes.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Here are examples of access logs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shown in the green part, there is a policy change of ”GET Proj files” from deny to allow.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[click]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Using a traditional decision tree, the blue leaf node will encode 50% deny and 50% allow.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has no information of policy changes at all.</a:t>
            </a:r>
            <a:endParaRPr/>
          </a:p>
        </p:txBody>
      </p:sp>
      <p:sp>
        <p:nvSpPr>
          <p:cNvPr id="508" name="Google Shape;508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5" name="Google Shape;53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address this, we propose a new time-changing decision tree to encode policy changes in the leaves.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show in the green node, a time-series of access results will be encoded.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change is encoded in the inflection point and can be easily obtained.</a:t>
            </a:r>
            <a:endParaRPr/>
          </a:p>
        </p:txBody>
      </p:sp>
      <p:sp>
        <p:nvSpPr>
          <p:cNvPr id="536" name="Google Shape;53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8" name="Google Shape;59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how to infer the polices with changes, namely build the tree.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Traditionally, decision trees are built with learning algorithms.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learning algorithms use some statistic metrics to decide appropriate policies.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most common metrics are gini impurity and entropy</a:t>
            </a:r>
            <a:endParaRPr/>
          </a:p>
        </p:txBody>
      </p:sp>
      <p:sp>
        <p:nvSpPr>
          <p:cNvPr id="599" name="Google Shape;59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8" name="Google Shape;608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Their main idea are both measuring the purity of a set.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example, on the left side, the result set is half deny and half allow, which is impure.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both metrics are big, indicating this is not a policy.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 the right side, the result set is all deny or all allow, which is pure.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both metrics are small, indicating this is a policy.</a:t>
            </a:r>
            <a:endParaRPr/>
          </a:p>
        </p:txBody>
      </p:sp>
      <p:sp>
        <p:nvSpPr>
          <p:cNvPr id="609" name="Google Shape;609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did it happen?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Interestingly, it turned out the data were stored on aws S3 but were not well protected: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firewall is misconfigured.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The hacker simply passed through the firewall and accessed the data. This happened in March 22</a:t>
            </a: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8" name="Google Shape;63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the left cause could be also be a policy with changes.</a:t>
            </a:r>
            <a:endParaRPr/>
          </a:p>
        </p:txBody>
      </p:sp>
      <p:sp>
        <p:nvSpPr>
          <p:cNvPr id="639" name="Google Shape;639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9" name="Google Shape;659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address this, we propose a new algorithm to order results as a time series and use the number of changes or inflection points as the metric.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With the new metric, we can differentiate the NOT policy case with the policy with changes case.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middle one is the NOT policy case, in which there are many changes because most accesses are independent and random.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in the right case of policy with changes, there are fewer changes because the accesses are controlled by one policy.</a:t>
            </a:r>
            <a:endParaRPr/>
          </a:p>
        </p:txBody>
      </p:sp>
      <p:sp>
        <p:nvSpPr>
          <p:cNvPr id="660" name="Google Shape;660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2" name="Google Shape;75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Due to time limit, I won’t dive into the details.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you are interested, welcome to read more in our paper!</a:t>
            </a:r>
            <a:endParaRPr/>
          </a:p>
        </p:txBody>
      </p:sp>
      <p:sp>
        <p:nvSpPr>
          <p:cNvPr id="753" name="Google Shape;753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7" name="Google Shape;84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Now, it’s time to give an overview of our proposed tool, P-DIFF.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P-Diff takes access logs as input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[click]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infers a time-changing decision tree from them.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[click]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With the tree-represented policies, P-DIFF enabled two use case with the involvement of sysadmins.</a:t>
            </a:r>
            <a:endParaRPr/>
          </a:p>
        </p:txBody>
      </p:sp>
      <p:sp>
        <p:nvSpPr>
          <p:cNvPr id="848" name="Google Shape;848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3" name="Google Shape;91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first use case is change validation.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this case, PDiff first infers a tcdt from access logs as currently observed policies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9" name="Google Shape;959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 a new access comes, p-diff will go through the tcdt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and speculate if it should be denied or allowed based on previous policy</a:t>
            </a:r>
            <a:endParaRPr/>
          </a:p>
        </p:txBody>
      </p:sp>
      <p:sp>
        <p:nvSpPr>
          <p:cNvPr id="960" name="Google Shape;960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7" name="Google Shape;1007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in this example, it will look up the tree with the related features of the new access, first ”/proj” as dir prefix</a:t>
            </a:r>
            <a:endParaRPr/>
          </a:p>
        </p:txBody>
      </p:sp>
      <p:sp>
        <p:nvSpPr>
          <p:cNvPr id="1008" name="Google Shape;1008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7" name="Google Shape;1057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Then PUT as the method</a:t>
            </a:r>
            <a:endParaRPr/>
          </a:p>
        </p:txBody>
      </p:sp>
      <p:sp>
        <p:nvSpPr>
          <p:cNvPr id="1058" name="Google Shape;1058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7" name="Google Shape;1107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Finally, it goes to a leaf.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P-diff will compare the new result at T5, which is deny, with the most recent result at T4, which is allow.</a:t>
            </a:r>
            <a:endParaRPr/>
          </a:p>
        </p:txBody>
      </p:sp>
      <p:sp>
        <p:nvSpPr>
          <p:cNvPr id="1108" name="Google Shape;1108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1" name="Google Shape;1161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Then, P-Diff reports a policy change between T4 and T5 and notifies sysadmins to validate it.</a:t>
            </a:r>
            <a:endParaRPr/>
          </a:p>
        </p:txBody>
      </p:sp>
      <p:sp>
        <p:nvSpPr>
          <p:cNvPr id="1162" name="Google Shape;1162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What’s more interestingly is after 4 months, an external sender send an email to CapitalOne,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saying their data seemed be leaked in someone’s github, which is the hacker’s github account.</a:t>
            </a:r>
            <a:endParaRPr/>
          </a:p>
        </p:txBody>
      </p:sp>
      <p:sp>
        <p:nvSpPr>
          <p:cNvPr id="134" name="Google Shape;13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8" name="Google Shape;1218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second case is when sysadmins found a risky access,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 can use P-Diff to check the related policy change history.</a:t>
            </a:r>
            <a:endParaRPr/>
          </a:p>
        </p:txBody>
      </p:sp>
      <p:sp>
        <p:nvSpPr>
          <p:cNvPr id="1219" name="Google Shape;1219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4" name="Google Shape;1264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this example, sysadmins found a risky access at T4, which allowed GET a proj page</a:t>
            </a:r>
            <a:endParaRPr/>
          </a:p>
        </p:txBody>
      </p:sp>
      <p:sp>
        <p:nvSpPr>
          <p:cNvPr id="1265" name="Google Shape;1265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2" name="Google Shape;1312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Similarly, P-diff looks up the tree, first /proj</a:t>
            </a:r>
            <a:endParaRPr/>
          </a:p>
        </p:txBody>
      </p:sp>
      <p:sp>
        <p:nvSpPr>
          <p:cNvPr id="1313" name="Google Shape;1313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2" name="Google Shape;1362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Then get</a:t>
            </a:r>
            <a:endParaRPr/>
          </a:p>
        </p:txBody>
      </p:sp>
      <p:sp>
        <p:nvSpPr>
          <p:cNvPr id="1363" name="Google Shape;1363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2" name="Google Shape;1412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finally finds the leaf node and locates T4 in the time series</a:t>
            </a:r>
            <a:endParaRPr/>
          </a:p>
        </p:txBody>
      </p:sp>
      <p:sp>
        <p:nvSpPr>
          <p:cNvPr id="1413" name="Google Shape;1413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5" name="Google Shape;146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then looks back the time series and finds the policy change between T2 and T3 that enabled the access</a:t>
            </a:r>
            <a:endParaRPr/>
          </a:p>
        </p:txBody>
      </p:sp>
      <p:sp>
        <p:nvSpPr>
          <p:cNvPr id="1466" name="Google Shape;1466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9" name="Google Shape;1519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Therefore, P-Diff reports the historical change for sysadmins to diagnose.</a:t>
            </a:r>
            <a:endParaRPr/>
          </a:p>
        </p:txBody>
      </p:sp>
      <p:sp>
        <p:nvSpPr>
          <p:cNvPr id="1520" name="Google Shape;1520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6" name="Google Shape;1576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evaluate P-Diff with controlled experiments.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use real-world access logs to feed into p-diff,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because some of them do not have ground truth for changes, we also randomly inject policy changes to those logs.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[click]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used five datasets, including two from industry systems and three from academic systems.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They covered different types of access control configurations and with different scale of accesses.</a:t>
            </a:r>
            <a:endParaRPr/>
          </a:p>
        </p:txBody>
      </p:sp>
      <p:sp>
        <p:nvSpPr>
          <p:cNvPr id="1577" name="Google Shape;1577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9" name="Google Shape;1589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0" name="Google Shape;1590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Here is the evaluation results. For policy change detection, p-diff can detect 93 out of total 99 changes with a precision of 0.89.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For different datasets, p-diff’s performance varies.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[click]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best case is for Wikipedia and group, in which p-diff achieves both 100% precision and 100% recall.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[click]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worst case is for center and whova.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reason is some files or ips rarely exist in logs.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So p-diff cannot inferred correct policies for them.</a:t>
            </a:r>
            <a:endParaRPr/>
          </a:p>
        </p:txBody>
      </p:sp>
      <p:sp>
        <p:nvSpPr>
          <p:cNvPr id="1591" name="Google Shape;1591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2" name="Google Shape;1612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forensic diagnosis, p-diff can successfully pinpoint 283 out of 303 diagnosed accesses.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[click]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best case is 98% and the worst case if 85%.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reason for the worst case is also p-diff failed to generate policies for rarely accessed objects.</a:t>
            </a:r>
            <a:endParaRPr/>
          </a:p>
        </p:txBody>
      </p:sp>
      <p:sp>
        <p:nvSpPr>
          <p:cNvPr id="1613" name="Google Shape;1613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 CapitalOne had no idea with the data breach at all for nearly 4 months,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then the hacker disclosed the data by herself,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finally CapitalOne got to know it at the same time as many other external people, which turned out a big news.</a:t>
            </a:r>
            <a:endParaRPr/>
          </a:p>
        </p:txBody>
      </p:sp>
      <p:sp>
        <p:nvSpPr>
          <p:cNvPr id="146" name="Google Shape;14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2" name="Google Shape;1632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also analyzed p-diff’s accuracy as a classifier for access result.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use spark-decision tree as the base line.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 got a precision of 0.83, recall of 0.86 and f-score of 0.8.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3" name="Google Shape;1643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comparison, P-DIFF-TCDT improves precision by 0.16, recall by 0.06, and F-score by 0.14.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can see from the figure that the green points, which represent TCDT are above purple points, which represent spark-DT for most of time.</a:t>
            </a:r>
            <a:endParaRPr/>
          </a:p>
        </p:txBody>
      </p:sp>
      <p:sp>
        <p:nvSpPr>
          <p:cNvPr id="1644" name="Google Shape;1644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4" name="Google Shape;1654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conclusion, we present a tool, P-Diff, which can help sysadmins to validate and diagnose accesses.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infers access control policies from access logs and enables two use cases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 for validation, it detects new policy changes and ask sysadmins to validate them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second for forensics, it helps sysadmins find out which historical change enabled a risky access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would also like to share two takeaways with you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First, from our experience, decision tree is effective on representing various access control models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second, if you are using machine learning algorithm to infer system policies, you may want to be aware of the policy change issues.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address the issue, our TCDT could be a potential choice.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 for listening and with this I’m happy to take questions</a:t>
            </a:r>
            <a:endParaRPr/>
          </a:p>
        </p:txBody>
      </p:sp>
      <p:sp>
        <p:nvSpPr>
          <p:cNvPr id="1662" name="Google Shape;1662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1" name="Google Shape;1691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we only have the change ground truth for Wikipedia, we inject policy changes in the other four datasets for evaluation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0" name="Google Shape;1700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we only have the change ground truth for Wikipedia, we inject policy changes in the other four datasets for evaluation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9" name="Google Shape;1709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we only have the change ground truth for Wikipedia, we inject policy changes in the other four datasets for evaluation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Now, you may think this is a just corner case.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just close our capital one account and we will be all safe.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But sadly it is not.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recent years, many more such data breaches caused by access control misconfigurations were reported. </a:t>
            </a:r>
            <a:endParaRPr/>
          </a:p>
        </p:txBody>
      </p:sp>
      <p:sp>
        <p:nvSpPr>
          <p:cNvPr id="161" name="Google Shape;16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understand the problem, let’s take a closer look at access control configuration.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Access control configuration is complicated.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Most of time, it’s not a job of any single piece of software.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Take a typical web system as an example. It has web server, app server and database. </a:t>
            </a:r>
            <a:endParaRPr/>
          </a:p>
        </p:txBody>
      </p:sp>
      <p:sp>
        <p:nvSpPr>
          <p:cNvPr id="176" name="Google Shape;17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Each component has its own access control configurations in various format and semantics.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example, Apache web server uses its own format of access control configuration.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 servers may encode access control in PHP code, javascript, or python.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And MySQL uses a db table to store permissions.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 make the systems work appropriately, a system administrator needs to configure each component correctly.</a:t>
            </a:r>
            <a:endParaRPr/>
          </a:p>
        </p:txBody>
      </p:sp>
      <p:sp>
        <p:nvSpPr>
          <p:cNvPr id="186" name="Google Shape;18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However, humans make mistakes.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worse thing is access control misconfiguration is hard to discover.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First, the misconfigured system may have no obvious symptom: it just allows excessive accesses.</a:t>
            </a:r>
            <a:endParaRPr/>
          </a:p>
        </p:txBody>
      </p:sp>
      <p:sp>
        <p:nvSpPr>
          <p:cNvPr id="195" name="Google Shape;19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6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24000" y="1143000"/>
            <a:ext cx="9144000" cy="1905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/>
              <a:t>Towards Continuous Access Control Validation and Forensics </a:t>
            </a:r>
            <a:endParaRPr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538288" y="3602038"/>
            <a:ext cx="9277350" cy="1057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/>
              <a:t>Chengcheng Xiang</a:t>
            </a:r>
            <a:r>
              <a:rPr lang="en-US" sz="2800" b="1" baseline="30000"/>
              <a:t>1</a:t>
            </a:r>
            <a:r>
              <a:rPr lang="en-US" sz="2000"/>
              <a:t>, Yudong Wu</a:t>
            </a:r>
            <a:r>
              <a:rPr lang="en-US" sz="2000" baseline="30000"/>
              <a:t>1</a:t>
            </a:r>
            <a:r>
              <a:rPr lang="en-US" sz="2000"/>
              <a:t>, Bingyu Shen</a:t>
            </a:r>
            <a:r>
              <a:rPr lang="en-US" sz="2000" baseline="30000"/>
              <a:t>1</a:t>
            </a:r>
            <a:r>
              <a:rPr lang="en-US" sz="2000"/>
              <a:t>, Mingyao Shen</a:t>
            </a:r>
            <a:r>
              <a:rPr lang="en-US" sz="2000" baseline="30000"/>
              <a:t>1</a:t>
            </a:r>
            <a:r>
              <a:rPr lang="en-US" sz="2000"/>
              <a:t>, Haochen Huang</a:t>
            </a:r>
            <a:r>
              <a:rPr lang="en-US" sz="2000" baseline="30000"/>
              <a:t>1</a:t>
            </a:r>
            <a:r>
              <a:rPr lang="en-US" sz="2000"/>
              <a:t>,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 Tianyin Xu</a:t>
            </a:r>
            <a:r>
              <a:rPr lang="en-US" sz="2000" baseline="30000"/>
              <a:t>2</a:t>
            </a:r>
            <a:r>
              <a:rPr lang="en-US" sz="2000"/>
              <a:t>, Yuanyuan Zhou</a:t>
            </a:r>
            <a:r>
              <a:rPr lang="en-US" sz="2000" baseline="30000"/>
              <a:t>1</a:t>
            </a:r>
            <a:r>
              <a:rPr lang="en-US" sz="2000"/>
              <a:t>, Cindy Moore</a:t>
            </a:r>
            <a:r>
              <a:rPr lang="en-US" sz="2000" baseline="30000"/>
              <a:t>1</a:t>
            </a:r>
            <a:r>
              <a:rPr lang="en-US" sz="2000"/>
              <a:t>, Xinxin Jin</a:t>
            </a:r>
            <a:r>
              <a:rPr lang="en-US" sz="2000" baseline="30000"/>
              <a:t>3</a:t>
            </a:r>
            <a:r>
              <a:rPr lang="en-US" sz="2000"/>
              <a:t>, Tianwei Sheng</a:t>
            </a:r>
            <a:r>
              <a:rPr lang="en-US" sz="2000" baseline="30000"/>
              <a:t>3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4108" y="4892619"/>
            <a:ext cx="1358900" cy="135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4577" y="5021589"/>
            <a:ext cx="1358900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56093" y="5043042"/>
            <a:ext cx="1019947" cy="101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25384" y="0"/>
            <a:ext cx="795011" cy="79501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10720396" y="127681"/>
            <a:ext cx="13811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CCS 2019</a:t>
            </a:r>
            <a:endParaRPr/>
          </a:p>
        </p:txBody>
      </p:sp>
      <p:sp>
        <p:nvSpPr>
          <p:cNvPr id="96" name="Google Shape;96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2395922" y="487107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5207032" y="494113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7567107" y="4941133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"/>
          <p:cNvSpPr txBox="1">
            <a:spLocks noGrp="1"/>
          </p:cNvSpPr>
          <p:nvPr>
            <p:ph type="body" idx="1"/>
          </p:nvPr>
        </p:nvSpPr>
        <p:spPr>
          <a:xfrm>
            <a:off x="838200" y="1470819"/>
            <a:ext cx="10515600" cy="467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Access control misconfiguration is hard to discover</a:t>
            </a:r>
            <a:endParaRPr/>
          </a:p>
        </p:txBody>
      </p:sp>
      <p:sp>
        <p:nvSpPr>
          <p:cNvPr id="210" name="Google Shape;2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11" name="Google Shape;211;p10" descr="A picture containing mu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45404" y="2987032"/>
            <a:ext cx="1330391" cy="197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0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61487" y="2987032"/>
            <a:ext cx="1606703" cy="192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0" descr="A close up of a sig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41911" y="3532667"/>
            <a:ext cx="1299690" cy="129969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0"/>
          <p:cNvSpPr/>
          <p:nvPr/>
        </p:nvSpPr>
        <p:spPr>
          <a:xfrm>
            <a:off x="6829003" y="3656085"/>
            <a:ext cx="1073537" cy="57300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/>
          </a:p>
        </p:txBody>
      </p:sp>
      <p:sp>
        <p:nvSpPr>
          <p:cNvPr id="215" name="Google Shape;215;p10"/>
          <p:cNvSpPr txBox="1"/>
          <p:nvPr/>
        </p:nvSpPr>
        <p:spPr>
          <a:xfrm>
            <a:off x="4839513" y="5019459"/>
            <a:ext cx="22319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obvious symptom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7902540" y="5027391"/>
            <a:ext cx="188439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incentive to report a breach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4914913" y="2528304"/>
            <a:ext cx="10405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8076635" y="2544955"/>
            <a:ext cx="11991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user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 txBox="1">
            <a:spLocks noGrp="1"/>
          </p:cNvSpPr>
          <p:nvPr>
            <p:ph type="title"/>
          </p:nvPr>
        </p:nvSpPr>
        <p:spPr>
          <a:xfrm>
            <a:off x="774700" y="182564"/>
            <a:ext cx="105156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closer look at Access control configuration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"/>
          <p:cNvSpPr txBox="1">
            <a:spLocks noGrp="1"/>
          </p:cNvSpPr>
          <p:nvPr>
            <p:ph type="body" idx="1"/>
          </p:nvPr>
        </p:nvSpPr>
        <p:spPr>
          <a:xfrm>
            <a:off x="838200" y="1492250"/>
            <a:ext cx="10515600" cy="467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Access control misconfiguration is hard to discover</a:t>
            </a:r>
            <a:endParaRPr/>
          </a:p>
        </p:txBody>
      </p:sp>
      <p:sp>
        <p:nvSpPr>
          <p:cNvPr id="226" name="Google Shape;2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27" name="Google Shape;227;p11" descr="A picture containing ligh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54006" y="2699041"/>
            <a:ext cx="1598202" cy="2261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 descr="A picture containing mu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5404" y="2987032"/>
            <a:ext cx="1330391" cy="197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6990" y="3005619"/>
            <a:ext cx="1591200" cy="190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 descr="A close up of a sig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11210" y="3501966"/>
            <a:ext cx="1330391" cy="133039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1"/>
          <p:cNvSpPr/>
          <p:nvPr/>
        </p:nvSpPr>
        <p:spPr>
          <a:xfrm>
            <a:off x="3350591" y="3560035"/>
            <a:ext cx="1175154" cy="6119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</a:t>
            </a:r>
            <a:endParaRPr/>
          </a:p>
        </p:txBody>
      </p:sp>
      <p:sp>
        <p:nvSpPr>
          <p:cNvPr id="232" name="Google Shape;232;p11"/>
          <p:cNvSpPr/>
          <p:nvPr/>
        </p:nvSpPr>
        <p:spPr>
          <a:xfrm>
            <a:off x="6829003" y="3656085"/>
            <a:ext cx="1073537" cy="573007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endParaRPr/>
          </a:p>
        </p:txBody>
      </p:sp>
      <p:sp>
        <p:nvSpPr>
          <p:cNvPr id="233" name="Google Shape;233;p11"/>
          <p:cNvSpPr txBox="1"/>
          <p:nvPr/>
        </p:nvSpPr>
        <p:spPr>
          <a:xfrm>
            <a:off x="4774161" y="4996283"/>
            <a:ext cx="186574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obvious symptom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7764395" y="4925538"/>
            <a:ext cx="186574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incentive to report a breach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1"/>
          <p:cNvSpPr txBox="1"/>
          <p:nvPr/>
        </p:nvSpPr>
        <p:spPr>
          <a:xfrm>
            <a:off x="1504675" y="4859827"/>
            <a:ext cx="274192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routinely validate system access logs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1"/>
          <p:cNvSpPr txBox="1"/>
          <p:nvPr/>
        </p:nvSpPr>
        <p:spPr>
          <a:xfrm>
            <a:off x="1854006" y="2464681"/>
            <a:ext cx="11991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sysadmin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1"/>
          <p:cNvSpPr txBox="1"/>
          <p:nvPr/>
        </p:nvSpPr>
        <p:spPr>
          <a:xfrm>
            <a:off x="8076635" y="2544955"/>
            <a:ext cx="11991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user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1"/>
          <p:cNvSpPr txBox="1"/>
          <p:nvPr/>
        </p:nvSpPr>
        <p:spPr>
          <a:xfrm>
            <a:off x="5044604" y="2511033"/>
            <a:ext cx="10405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1"/>
          <p:cNvSpPr txBox="1">
            <a:spLocks noGrp="1"/>
          </p:cNvSpPr>
          <p:nvPr>
            <p:ph type="title"/>
          </p:nvPr>
        </p:nvSpPr>
        <p:spPr>
          <a:xfrm>
            <a:off x="774700" y="182564"/>
            <a:ext cx="105156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closer look at Access control configuration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>
            <a:spLocks noGrp="1"/>
          </p:cNvSpPr>
          <p:nvPr>
            <p:ph type="title"/>
          </p:nvPr>
        </p:nvSpPr>
        <p:spPr>
          <a:xfrm>
            <a:off x="400051" y="365126"/>
            <a:ext cx="10953749" cy="99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Ways to solve the problem</a:t>
            </a:r>
            <a:endParaRPr/>
          </a:p>
        </p:txBody>
      </p:sp>
      <p:sp>
        <p:nvSpPr>
          <p:cNvPr id="246" name="Google Shape;246;p12"/>
          <p:cNvSpPr txBox="1">
            <a:spLocks noGrp="1"/>
          </p:cNvSpPr>
          <p:nvPr>
            <p:ph type="body" idx="1"/>
          </p:nvPr>
        </p:nvSpPr>
        <p:spPr>
          <a:xfrm>
            <a:off x="538163" y="159226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Detecting access control misconfigurations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[Bauer 2008], [Das 2010], [Fisler 2005]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Can only detect certain types of misconfigurations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Fundamentally: hard to know sysadmins’ intentions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47" name="Google Shape;24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pSp>
        <p:nvGrpSpPr>
          <p:cNvPr id="248" name="Google Shape;248;p12"/>
          <p:cNvGrpSpPr/>
          <p:nvPr/>
        </p:nvGrpSpPr>
        <p:grpSpPr>
          <a:xfrm>
            <a:off x="8380771" y="1592263"/>
            <a:ext cx="2375280" cy="2181556"/>
            <a:chOff x="8678483" y="1681163"/>
            <a:chExt cx="2375280" cy="2181556"/>
          </a:xfrm>
        </p:grpSpPr>
        <p:grpSp>
          <p:nvGrpSpPr>
            <p:cNvPr id="249" name="Google Shape;249;p12"/>
            <p:cNvGrpSpPr/>
            <p:nvPr/>
          </p:nvGrpSpPr>
          <p:grpSpPr>
            <a:xfrm>
              <a:off x="9029699" y="1681163"/>
              <a:ext cx="1169501" cy="1347787"/>
              <a:chOff x="8397875" y="1541541"/>
              <a:chExt cx="1801326" cy="2071689"/>
            </a:xfrm>
          </p:grpSpPr>
          <p:pic>
            <p:nvPicPr>
              <p:cNvPr id="250" name="Google Shape;250;p12" descr="A close up of a logo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397875" y="1541541"/>
                <a:ext cx="1727915" cy="20716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1" name="Google Shape;251;p12" descr="A close up of a sign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868810" y="2201803"/>
                <a:ext cx="1330391" cy="13303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52" name="Google Shape;252;p12"/>
            <p:cNvSpPr txBox="1"/>
            <p:nvPr/>
          </p:nvSpPr>
          <p:spPr>
            <a:xfrm>
              <a:off x="8678483" y="3154833"/>
              <a:ext cx="237528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Check configuration and report errors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3"/>
          <p:cNvSpPr txBox="1">
            <a:spLocks noGrp="1"/>
          </p:cNvSpPr>
          <p:nvPr>
            <p:ph type="title"/>
          </p:nvPr>
        </p:nvSpPr>
        <p:spPr>
          <a:xfrm>
            <a:off x="400051" y="365126"/>
            <a:ext cx="10953749" cy="99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Ways to solve the problem</a:t>
            </a:r>
            <a:endParaRPr/>
          </a:p>
        </p:txBody>
      </p:sp>
      <p:sp>
        <p:nvSpPr>
          <p:cNvPr id="259" name="Google Shape;259;p13"/>
          <p:cNvSpPr txBox="1">
            <a:spLocks noGrp="1"/>
          </p:cNvSpPr>
          <p:nvPr>
            <p:ph type="body" idx="1"/>
          </p:nvPr>
        </p:nvSpPr>
        <p:spPr>
          <a:xfrm>
            <a:off x="538163" y="168116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Detecting access control misconfigurations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[Bauer 2008], [Das 2010], [Fisler 2005]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Can only detect certain types of errors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Fundamentally: hard to know sysadmins’ intentions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Validating Access behavior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Lack of tooling support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Totally manual validation is not feasible 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60" name="Google Shape;2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grpSp>
        <p:nvGrpSpPr>
          <p:cNvPr id="261" name="Google Shape;261;p13"/>
          <p:cNvGrpSpPr/>
          <p:nvPr/>
        </p:nvGrpSpPr>
        <p:grpSpPr>
          <a:xfrm>
            <a:off x="8338241" y="1389101"/>
            <a:ext cx="2375279" cy="2181556"/>
            <a:chOff x="8678483" y="1681163"/>
            <a:chExt cx="2375279" cy="2181556"/>
          </a:xfrm>
        </p:grpSpPr>
        <p:grpSp>
          <p:nvGrpSpPr>
            <p:cNvPr id="262" name="Google Shape;262;p13"/>
            <p:cNvGrpSpPr/>
            <p:nvPr/>
          </p:nvGrpSpPr>
          <p:grpSpPr>
            <a:xfrm>
              <a:off x="9029699" y="1681163"/>
              <a:ext cx="1169501" cy="1347787"/>
              <a:chOff x="8397875" y="1541541"/>
              <a:chExt cx="1801326" cy="2071689"/>
            </a:xfrm>
          </p:grpSpPr>
          <p:pic>
            <p:nvPicPr>
              <p:cNvPr id="263" name="Google Shape;263;p13" descr="A close up of a logo&#10;&#10;Description automatically generated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397875" y="1541541"/>
                <a:ext cx="1727915" cy="20716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4" name="Google Shape;264;p13" descr="A close up of a sign&#10;&#10;Description automatically generated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868810" y="2201803"/>
                <a:ext cx="1330391" cy="133039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65" name="Google Shape;265;p13"/>
            <p:cNvSpPr txBox="1"/>
            <p:nvPr/>
          </p:nvSpPr>
          <p:spPr>
            <a:xfrm>
              <a:off x="8678483" y="3154833"/>
              <a:ext cx="23752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Check configuration and report errors</a:t>
              </a:r>
              <a:endParaRPr/>
            </a:p>
          </p:txBody>
        </p:sp>
      </p:grpSp>
      <p:grpSp>
        <p:nvGrpSpPr>
          <p:cNvPr id="266" name="Google Shape;266;p13"/>
          <p:cNvGrpSpPr/>
          <p:nvPr/>
        </p:nvGrpSpPr>
        <p:grpSpPr>
          <a:xfrm>
            <a:off x="8218736" y="3754288"/>
            <a:ext cx="2794821" cy="2461844"/>
            <a:chOff x="8558979" y="4243388"/>
            <a:chExt cx="2743200" cy="2461844"/>
          </a:xfrm>
        </p:grpSpPr>
        <p:pic>
          <p:nvPicPr>
            <p:cNvPr id="267" name="Google Shape;267;p13" descr="A picture containing light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811716" y="4243388"/>
              <a:ext cx="1343317" cy="19009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13"/>
            <p:cNvSpPr txBox="1"/>
            <p:nvPr/>
          </p:nvSpPr>
          <p:spPr>
            <a:xfrm>
              <a:off x="8558979" y="5997346"/>
              <a:ext cx="27432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Help admins validate system access behavior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Validating access behavior is challenging</a:t>
            </a:r>
            <a:endParaRPr/>
          </a:p>
        </p:txBody>
      </p:sp>
      <p:sp>
        <p:nvSpPr>
          <p:cNvPr id="275" name="Google Shape;275;p14"/>
          <p:cNvSpPr txBox="1">
            <a:spLocks noGrp="1"/>
          </p:cNvSpPr>
          <p:nvPr>
            <p:ph type="body" idx="1"/>
          </p:nvPr>
        </p:nvSpPr>
        <p:spPr>
          <a:xfrm>
            <a:off x="838200" y="160654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Asking sysadmins to validate every access is not feasible</a:t>
            </a:r>
            <a:endParaRPr/>
          </a:p>
        </p:txBody>
      </p:sp>
      <p:sp>
        <p:nvSpPr>
          <p:cNvPr id="276" name="Google Shape;27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graphicFrame>
        <p:nvGraphicFramePr>
          <p:cNvPr id="277" name="Google Shape;277;p14"/>
          <p:cNvGraphicFramePr/>
          <p:nvPr/>
        </p:nvGraphicFramePr>
        <p:xfrm>
          <a:off x="1542904" y="2351826"/>
          <a:ext cx="6963125" cy="2480125"/>
        </p:xfrm>
        <a:graphic>
          <a:graphicData uri="http://schemas.openxmlformats.org/drawingml/2006/table">
            <a:tbl>
              <a:tblPr firstRow="1" bandRow="1">
                <a:noFill/>
                <a:tableStyleId>{853909D9-C57A-4043-B841-545DAFABA96D}</a:tableStyleId>
              </a:tblPr>
              <a:tblGrid>
                <a:gridCol w="194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3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Dataset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Time span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# of Access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Average access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Wikipedia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 weeks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369 M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26 M/day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Center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11 months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5.9 M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18 K/day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Course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11 months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3.8 M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12 K/day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Whova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 hours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100 K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0.8 M /day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Group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 month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32 K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1.1K/day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8" name="Google Shape;278;p14"/>
          <p:cNvSpPr/>
          <p:nvPr/>
        </p:nvSpPr>
        <p:spPr>
          <a:xfrm>
            <a:off x="6592186" y="4457144"/>
            <a:ext cx="1903228" cy="374835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4"/>
          <p:cNvSpPr/>
          <p:nvPr/>
        </p:nvSpPr>
        <p:spPr>
          <a:xfrm>
            <a:off x="1542904" y="2791375"/>
            <a:ext cx="1903228" cy="374835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4"/>
          <p:cNvSpPr/>
          <p:nvPr/>
        </p:nvSpPr>
        <p:spPr>
          <a:xfrm>
            <a:off x="1542904" y="4039777"/>
            <a:ext cx="1903228" cy="374835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4"/>
          <p:cNvSpPr txBox="1"/>
          <p:nvPr/>
        </p:nvSpPr>
        <p:spPr>
          <a:xfrm>
            <a:off x="138224" y="3274828"/>
            <a:ext cx="1116418" cy="707886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Industry system</a:t>
            </a:r>
            <a:endParaRPr sz="2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2" name="Google Shape;282;p14"/>
          <p:cNvCxnSpPr>
            <a:stCxn id="281" idx="3"/>
          </p:cNvCxnSpPr>
          <p:nvPr/>
        </p:nvCxnSpPr>
        <p:spPr>
          <a:xfrm rot="10800000" flipH="1">
            <a:off x="1254642" y="2977171"/>
            <a:ext cx="288300" cy="65160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83" name="Google Shape;283;p14"/>
          <p:cNvCxnSpPr>
            <a:stCxn id="281" idx="3"/>
            <a:endCxn id="280" idx="1"/>
          </p:cNvCxnSpPr>
          <p:nvPr/>
        </p:nvCxnSpPr>
        <p:spPr>
          <a:xfrm>
            <a:off x="1254642" y="3628771"/>
            <a:ext cx="288300" cy="59850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84" name="Google Shape;284;p14"/>
          <p:cNvSpPr txBox="1"/>
          <p:nvPr/>
        </p:nvSpPr>
        <p:spPr>
          <a:xfrm>
            <a:off x="9317074" y="4290618"/>
            <a:ext cx="1634461" cy="707886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Least average access</a:t>
            </a:r>
            <a:endParaRPr sz="2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5" name="Google Shape;285;p14"/>
          <p:cNvCxnSpPr>
            <a:stCxn id="284" idx="1"/>
            <a:endCxn id="278" idx="3"/>
          </p:cNvCxnSpPr>
          <p:nvPr/>
        </p:nvCxnSpPr>
        <p:spPr>
          <a:xfrm rot="10800000">
            <a:off x="8495374" y="4644561"/>
            <a:ext cx="821700" cy="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Validating access behavior is challenging</a:t>
            </a:r>
            <a:endParaRPr/>
          </a:p>
        </p:txBody>
      </p:sp>
      <p:sp>
        <p:nvSpPr>
          <p:cNvPr id="292" name="Google Shape;292;p15"/>
          <p:cNvSpPr txBox="1">
            <a:spLocks noGrp="1"/>
          </p:cNvSpPr>
          <p:nvPr>
            <p:ph type="body" idx="1"/>
          </p:nvPr>
        </p:nvSpPr>
        <p:spPr>
          <a:xfrm>
            <a:off x="838200" y="168274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Our Solution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/>
              <a:t>Only ask sysadmins to validate when there is an </a:t>
            </a:r>
            <a:r>
              <a:rPr lang="en-US" sz="2800" b="1"/>
              <a:t>access control behavior (policy) change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94" name="Google Shape;294;p15"/>
          <p:cNvSpPr/>
          <p:nvPr/>
        </p:nvSpPr>
        <p:spPr>
          <a:xfrm>
            <a:off x="1587500" y="3124200"/>
            <a:ext cx="9004300" cy="10541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e.g. accesses to “/project/detail.doc” are previously denied but now allowed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98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can we obtain policy changes?</a:t>
            </a:r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body" idx="1"/>
          </p:nvPr>
        </p:nvSpPr>
        <p:spPr>
          <a:xfrm>
            <a:off x="838200" y="141414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From access control configurations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303" name="Google Shape;30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012" y="1971483"/>
            <a:ext cx="6841634" cy="379356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16"/>
          <p:cNvGrpSpPr/>
          <p:nvPr/>
        </p:nvGrpSpPr>
        <p:grpSpPr>
          <a:xfrm>
            <a:off x="1234439" y="5774674"/>
            <a:ext cx="6442059" cy="429122"/>
            <a:chOff x="1234439" y="5631794"/>
            <a:chExt cx="6442059" cy="429122"/>
          </a:xfrm>
        </p:grpSpPr>
        <p:sp>
          <p:nvSpPr>
            <p:cNvPr id="305" name="Google Shape;305;p16"/>
            <p:cNvSpPr txBox="1"/>
            <p:nvPr/>
          </p:nvSpPr>
          <p:spPr>
            <a:xfrm>
              <a:off x="1657350" y="5651183"/>
              <a:ext cx="6019148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Various formats and heterogeneous system architecture</a:t>
              </a:r>
              <a:endParaRPr/>
            </a:p>
          </p:txBody>
        </p:sp>
        <p:pic>
          <p:nvPicPr>
            <p:cNvPr id="306" name="Google Shape;306;p16" descr="A close up of a sig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234439" y="5631794"/>
              <a:ext cx="428245" cy="4291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635000" y="365125"/>
            <a:ext cx="10515600" cy="983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How can we obtain policy changes?</a:t>
            </a:r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body" idx="1"/>
          </p:nvPr>
        </p:nvSpPr>
        <p:spPr>
          <a:xfrm>
            <a:off x="461010" y="1414145"/>
            <a:ext cx="55054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From access control configurations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315" name="Google Shape;31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661" y="1971483"/>
            <a:ext cx="5102263" cy="2829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p17"/>
          <p:cNvGrpSpPr/>
          <p:nvPr/>
        </p:nvGrpSpPr>
        <p:grpSpPr>
          <a:xfrm>
            <a:off x="891539" y="5014583"/>
            <a:ext cx="4536402" cy="342374"/>
            <a:chOff x="1377863" y="5631794"/>
            <a:chExt cx="4743523" cy="311386"/>
          </a:xfrm>
        </p:grpSpPr>
        <p:sp>
          <p:nvSpPr>
            <p:cNvPr id="317" name="Google Shape;317;p17"/>
            <p:cNvSpPr txBox="1"/>
            <p:nvPr/>
          </p:nvSpPr>
          <p:spPr>
            <a:xfrm>
              <a:off x="1657350" y="5651183"/>
              <a:ext cx="4464036" cy="2799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Various formats and heterogeneous system architecture</a:t>
              </a:r>
              <a:endParaRPr/>
            </a:p>
          </p:txBody>
        </p:sp>
        <p:pic>
          <p:nvPicPr>
            <p:cNvPr id="318" name="Google Shape;318;p17" descr="A close up of a sig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77863" y="5631794"/>
              <a:ext cx="310750" cy="3113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9" name="Google Shape;319;p17"/>
          <p:cNvSpPr txBox="1"/>
          <p:nvPr/>
        </p:nvSpPr>
        <p:spPr>
          <a:xfrm>
            <a:off x="6184305" y="1356995"/>
            <a:ext cx="55054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access logs</a:t>
            </a:r>
            <a:endParaRPr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0" name="Google Shape;320;p17"/>
          <p:cNvGrpSpPr/>
          <p:nvPr/>
        </p:nvGrpSpPr>
        <p:grpSpPr>
          <a:xfrm>
            <a:off x="6357235" y="5541525"/>
            <a:ext cx="3035840" cy="646331"/>
            <a:chOff x="6509524" y="5718586"/>
            <a:chExt cx="3035840" cy="646331"/>
          </a:xfrm>
        </p:grpSpPr>
        <p:sp>
          <p:nvSpPr>
            <p:cNvPr id="321" name="Google Shape;321;p17"/>
            <p:cNvSpPr txBox="1"/>
            <p:nvPr/>
          </p:nvSpPr>
          <p:spPr>
            <a:xfrm>
              <a:off x="6743700" y="5718586"/>
              <a:ext cx="28016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End-to-end access behavior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Simple and clear semantics</a:t>
              </a:r>
              <a:endParaRPr/>
            </a:p>
          </p:txBody>
        </p:sp>
        <p:pic>
          <p:nvPicPr>
            <p:cNvPr id="322" name="Google Shape;322;p17" descr="A picture containing graphics, drawing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16117" y="5782450"/>
              <a:ext cx="269155" cy="2691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17" descr="A picture containing graphics, drawing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09524" y="6053666"/>
              <a:ext cx="269155" cy="26915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4" name="Google Shape;324;p17"/>
          <p:cNvSpPr/>
          <p:nvPr/>
        </p:nvSpPr>
        <p:spPr>
          <a:xfrm>
            <a:off x="6357235" y="3619366"/>
            <a:ext cx="4236186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2019-3-12 11:09:21 sysop (</a:t>
            </a:r>
            <a:r>
              <a:rPr lang="en-US" sz="1600" b="1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user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/index.php?title=Colour&amp;acition=edit 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200 (</a:t>
            </a:r>
            <a:r>
              <a:rPr lang="en-US" sz="1600" b="1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ALLOW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2019-3-12 11:10:42 anonymous (</a:t>
            </a:r>
            <a:r>
              <a:rPr lang="en-US" sz="1600" b="1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user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-US" sz="1600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/index.php?title=Colour&amp;acition=edit 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403 (</a:t>
            </a:r>
            <a:r>
              <a:rPr lang="en-US" sz="1600" b="1">
                <a:solidFill>
                  <a:srgbClr val="548135"/>
                </a:solidFill>
                <a:latin typeface="Consolas"/>
                <a:ea typeface="Consolas"/>
                <a:cs typeface="Consolas"/>
                <a:sym typeface="Consolas"/>
              </a:rPr>
              <a:t>DENY</a:t>
            </a:r>
            <a:r>
              <a:rPr lang="en-US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/>
          </a:p>
        </p:txBody>
      </p:sp>
      <p:sp>
        <p:nvSpPr>
          <p:cNvPr id="325" name="Google Shape;325;p17"/>
          <p:cNvSpPr txBox="1"/>
          <p:nvPr/>
        </p:nvSpPr>
        <p:spPr>
          <a:xfrm>
            <a:off x="6484561" y="3197847"/>
            <a:ext cx="25117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Httpd access logs</a:t>
            </a:r>
            <a:endParaRPr sz="1800" b="1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326" name="Google Shape;326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90400" y="2024346"/>
            <a:ext cx="683090" cy="81868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7"/>
          <p:cNvSpPr txBox="1"/>
          <p:nvPr/>
        </p:nvSpPr>
        <p:spPr>
          <a:xfrm>
            <a:off x="6814485" y="2915911"/>
            <a:ext cx="114211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server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17" descr="&#10;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56597" y="2131478"/>
            <a:ext cx="562685" cy="537677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</p:pic>
      <p:pic>
        <p:nvPicPr>
          <p:cNvPr id="329" name="Google Shape;329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91133" y="2113874"/>
            <a:ext cx="436864" cy="5376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0" name="Google Shape;330;p17"/>
          <p:cNvCxnSpPr/>
          <p:nvPr/>
        </p:nvCxnSpPr>
        <p:spPr>
          <a:xfrm>
            <a:off x="7690585" y="2447037"/>
            <a:ext cx="27421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331" name="Google Shape;331;p17"/>
          <p:cNvCxnSpPr/>
          <p:nvPr/>
        </p:nvCxnSpPr>
        <p:spPr>
          <a:xfrm>
            <a:off x="8454427" y="2440156"/>
            <a:ext cx="274211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332" name="Google Shape;332;p17"/>
          <p:cNvSpPr/>
          <p:nvPr/>
        </p:nvSpPr>
        <p:spPr>
          <a:xfrm>
            <a:off x="6357235" y="3567179"/>
            <a:ext cx="4140922" cy="1840852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"/>
          <p:cNvSpPr txBox="1">
            <a:spLocks noGrp="1"/>
          </p:cNvSpPr>
          <p:nvPr>
            <p:ph type="title"/>
          </p:nvPr>
        </p:nvSpPr>
        <p:spPr>
          <a:xfrm>
            <a:off x="838200" y="200025"/>
            <a:ext cx="10083800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Challenges for Inferring policies from logs</a:t>
            </a:r>
            <a:endParaRPr/>
          </a:p>
        </p:txBody>
      </p:sp>
      <p:sp>
        <p:nvSpPr>
          <p:cNvPr id="339" name="Google Shape;33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9"/>
          <p:cNvSpPr txBox="1">
            <a:spLocks noGrp="1"/>
          </p:cNvSpPr>
          <p:nvPr>
            <p:ph type="title"/>
          </p:nvPr>
        </p:nvSpPr>
        <p:spPr>
          <a:xfrm>
            <a:off x="838200" y="200025"/>
            <a:ext cx="10083800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trike="sngStrike"/>
              <a:t>Challenges for Inferring policies from logs</a:t>
            </a:r>
            <a:endParaRPr/>
          </a:p>
        </p:txBody>
      </p:sp>
      <p:sp>
        <p:nvSpPr>
          <p:cNvPr id="346" name="Google Shape;346;p19"/>
          <p:cNvSpPr txBox="1">
            <a:spLocks noGrp="1"/>
          </p:cNvSpPr>
          <p:nvPr>
            <p:ph type="body" idx="1"/>
          </p:nvPr>
        </p:nvSpPr>
        <p:spPr>
          <a:xfrm>
            <a:off x="838200" y="1905001"/>
            <a:ext cx="8661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Can we just compare old and new logs to find changes? </a:t>
            </a:r>
            <a:endParaRPr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sp>
        <p:nvSpPr>
          <p:cNvPr id="347" name="Google Shape;34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48" name="Google Shape;348;p19"/>
          <p:cNvSpPr txBox="1"/>
          <p:nvPr/>
        </p:nvSpPr>
        <p:spPr>
          <a:xfrm>
            <a:off x="838200" y="860425"/>
            <a:ext cx="10083800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we need to infer policies?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1109666" y="2741275"/>
            <a:ext cx="6134100" cy="1104067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2019-3-12 11:09:21 Alice exam/1.htm </a:t>
            </a:r>
            <a:r>
              <a:rPr lang="en-US" sz="2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deny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2019-3-12 11:10:42 Alice exam/1.htm </a:t>
            </a:r>
            <a:r>
              <a:rPr lang="en-US" sz="20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allow</a:t>
            </a:r>
            <a:endParaRPr/>
          </a:p>
        </p:txBody>
      </p:sp>
      <p:sp>
        <p:nvSpPr>
          <p:cNvPr id="350" name="Google Shape;350;p19"/>
          <p:cNvSpPr/>
          <p:nvPr/>
        </p:nvSpPr>
        <p:spPr>
          <a:xfrm>
            <a:off x="8232777" y="3041817"/>
            <a:ext cx="1111251" cy="584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9"/>
          <p:cNvSpPr/>
          <p:nvPr/>
        </p:nvSpPr>
        <p:spPr>
          <a:xfrm>
            <a:off x="7386644" y="3161804"/>
            <a:ext cx="710773" cy="38325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407527" y="1231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Let’s start with a recent data breach incident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2808516" y="1447474"/>
            <a:ext cx="862692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breach impacts </a:t>
            </a: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100 Million </a:t>
            </a: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 (July 30, 2019)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718462" y="2831043"/>
            <a:ext cx="10716981" cy="303518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" marR="0" lvl="0" indent="-3429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▪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140,000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U.S. Social Security numbers</a:t>
            </a:r>
            <a:endParaRPr/>
          </a:p>
          <a:p>
            <a:pPr marL="34290" marR="0" lvl="0" indent="-3429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▪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million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Canadian Social Insurance numbers</a:t>
            </a:r>
            <a:endParaRPr/>
          </a:p>
          <a:p>
            <a:pPr marL="34290" marR="0" lvl="0" indent="-3429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▪"/>
            </a:pP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80,000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bank account numbers</a:t>
            </a:r>
            <a:endParaRPr/>
          </a:p>
          <a:p>
            <a:pPr marL="34290" marR="0" lvl="0" indent="-3429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▪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Undisclosed number of names, addresses, credit scores, etc.</a:t>
            </a:r>
            <a:endParaRPr/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748" y="1553693"/>
            <a:ext cx="1913684" cy="103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0"/>
          <p:cNvSpPr txBox="1">
            <a:spLocks noGrp="1"/>
          </p:cNvSpPr>
          <p:nvPr>
            <p:ph type="title"/>
          </p:nvPr>
        </p:nvSpPr>
        <p:spPr>
          <a:xfrm>
            <a:off x="838200" y="200025"/>
            <a:ext cx="10083800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trike="sngStrike"/>
              <a:t>Challenges for Inferring policies from logs</a:t>
            </a:r>
            <a:endParaRPr/>
          </a:p>
        </p:txBody>
      </p:sp>
      <p:sp>
        <p:nvSpPr>
          <p:cNvPr id="358" name="Google Shape;358;p20"/>
          <p:cNvSpPr txBox="1">
            <a:spLocks noGrp="1"/>
          </p:cNvSpPr>
          <p:nvPr>
            <p:ph type="body" idx="1"/>
          </p:nvPr>
        </p:nvSpPr>
        <p:spPr>
          <a:xfrm>
            <a:off x="838200" y="1866900"/>
            <a:ext cx="8661400" cy="13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Can we just compare old and new logs to find changes?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Access logs are sparse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Cannot find a direct comparison target</a:t>
            </a: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359" name="Google Shape;35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60" name="Google Shape;360;p20"/>
          <p:cNvSpPr txBox="1"/>
          <p:nvPr/>
        </p:nvSpPr>
        <p:spPr>
          <a:xfrm>
            <a:off x="838200" y="860425"/>
            <a:ext cx="10083800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do we need to infer policies?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2125" y="3104198"/>
            <a:ext cx="4704014" cy="339915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0"/>
          <p:cNvSpPr/>
          <p:nvPr/>
        </p:nvSpPr>
        <p:spPr>
          <a:xfrm>
            <a:off x="6911975" y="4520247"/>
            <a:ext cx="3397250" cy="147732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Policy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Prof. */* allow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Stu. Homework/* allow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Stu. Exam/* deny</a:t>
            </a:r>
            <a:endParaRPr/>
          </a:p>
        </p:txBody>
      </p:sp>
      <p:sp>
        <p:nvSpPr>
          <p:cNvPr id="363" name="Google Shape;363;p20"/>
          <p:cNvSpPr/>
          <p:nvPr/>
        </p:nvSpPr>
        <p:spPr>
          <a:xfrm>
            <a:off x="5880100" y="4953001"/>
            <a:ext cx="762000" cy="3936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20"/>
          <p:cNvSpPr/>
          <p:nvPr/>
        </p:nvSpPr>
        <p:spPr>
          <a:xfrm>
            <a:off x="2313040" y="4333798"/>
            <a:ext cx="3157991" cy="399382"/>
          </a:xfrm>
          <a:prstGeom prst="roundRect">
            <a:avLst>
              <a:gd name="adj" fmla="val 16667"/>
            </a:avLst>
          </a:prstGeom>
          <a:solidFill>
            <a:srgbClr val="A9D18E">
              <a:alpha val="4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20"/>
          <p:cNvSpPr/>
          <p:nvPr/>
        </p:nvSpPr>
        <p:spPr>
          <a:xfrm>
            <a:off x="2313041" y="4883851"/>
            <a:ext cx="1490555" cy="1370952"/>
          </a:xfrm>
          <a:prstGeom prst="roundRect">
            <a:avLst>
              <a:gd name="adj" fmla="val 16667"/>
            </a:avLst>
          </a:prstGeom>
          <a:solidFill>
            <a:srgbClr val="A9D18E">
              <a:alpha val="4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0"/>
          <p:cNvSpPr/>
          <p:nvPr/>
        </p:nvSpPr>
        <p:spPr>
          <a:xfrm>
            <a:off x="3983179" y="4831317"/>
            <a:ext cx="1487851" cy="1423486"/>
          </a:xfrm>
          <a:prstGeom prst="roundRect">
            <a:avLst>
              <a:gd name="adj" fmla="val 16667"/>
            </a:avLst>
          </a:prstGeom>
          <a:solidFill>
            <a:schemeClr val="accent2">
              <a:alpha val="4705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7" name="Google Shape;36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6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1"/>
          <p:cNvSpPr txBox="1">
            <a:spLocks noGrp="1"/>
          </p:cNvSpPr>
          <p:nvPr>
            <p:ph type="title"/>
          </p:nvPr>
        </p:nvSpPr>
        <p:spPr>
          <a:xfrm>
            <a:off x="838200" y="200025"/>
            <a:ext cx="10083800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Challenges for Inferring policies from logs</a:t>
            </a:r>
            <a:endParaRPr/>
          </a:p>
        </p:txBody>
      </p:sp>
      <p:sp>
        <p:nvSpPr>
          <p:cNvPr id="374" name="Google Shape;374;p21"/>
          <p:cNvSpPr txBox="1">
            <a:spLocks noGrp="1"/>
          </p:cNvSpPr>
          <p:nvPr>
            <p:ph type="body" idx="1"/>
          </p:nvPr>
        </p:nvSpPr>
        <p:spPr>
          <a:xfrm>
            <a:off x="838200" y="1257300"/>
            <a:ext cx="10515600" cy="4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Challenge 1: how to uniformly represent policies of </a:t>
            </a:r>
            <a:r>
              <a:rPr lang="en-US" b="1"/>
              <a:t>various access control models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375" name="Google Shape;37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376" name="Google Shape;376;p21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3706" y="2365510"/>
            <a:ext cx="2840454" cy="1484297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21"/>
          <p:cNvSpPr txBox="1"/>
          <p:nvPr/>
        </p:nvSpPr>
        <p:spPr>
          <a:xfrm>
            <a:off x="1583139" y="3849808"/>
            <a:ext cx="21242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Unix file permissions</a:t>
            </a:r>
            <a:endParaRPr/>
          </a:p>
        </p:txBody>
      </p:sp>
      <p:sp>
        <p:nvSpPr>
          <p:cNvPr id="378" name="Google Shape;378;p21"/>
          <p:cNvSpPr txBox="1"/>
          <p:nvPr/>
        </p:nvSpPr>
        <p:spPr>
          <a:xfrm>
            <a:off x="4643670" y="3946575"/>
            <a:ext cx="25975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Role-based access control</a:t>
            </a:r>
            <a:endParaRPr/>
          </a:p>
        </p:txBody>
      </p:sp>
      <p:pic>
        <p:nvPicPr>
          <p:cNvPr id="379" name="Google Shape;379;p21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9298" y="2278983"/>
            <a:ext cx="17462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1"/>
          <p:cNvSpPr txBox="1"/>
          <p:nvPr/>
        </p:nvSpPr>
        <p:spPr>
          <a:xfrm>
            <a:off x="7985383" y="3966425"/>
            <a:ext cx="30314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Attribute-based access control</a:t>
            </a:r>
            <a:endParaRPr/>
          </a:p>
        </p:txBody>
      </p:sp>
      <p:sp>
        <p:nvSpPr>
          <p:cNvPr id="381" name="Google Shape;381;p21"/>
          <p:cNvSpPr/>
          <p:nvPr/>
        </p:nvSpPr>
        <p:spPr>
          <a:xfrm>
            <a:off x="8871042" y="3261817"/>
            <a:ext cx="1528551" cy="58395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request</a:t>
            </a:r>
            <a:endParaRPr/>
          </a:p>
        </p:txBody>
      </p:sp>
      <p:sp>
        <p:nvSpPr>
          <p:cNvPr id="382" name="Google Shape;382;p21"/>
          <p:cNvSpPr/>
          <p:nvPr/>
        </p:nvSpPr>
        <p:spPr>
          <a:xfrm>
            <a:off x="8242109" y="2620372"/>
            <a:ext cx="857121" cy="36849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</a:t>
            </a:r>
            <a:endParaRPr/>
          </a:p>
        </p:txBody>
      </p:sp>
      <p:sp>
        <p:nvSpPr>
          <p:cNvPr id="383" name="Google Shape;383;p21"/>
          <p:cNvSpPr/>
          <p:nvPr/>
        </p:nvSpPr>
        <p:spPr>
          <a:xfrm>
            <a:off x="9185148" y="2620372"/>
            <a:ext cx="857121" cy="36849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url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21"/>
          <p:cNvSpPr/>
          <p:nvPr/>
        </p:nvSpPr>
        <p:spPr>
          <a:xfrm>
            <a:off x="10214106" y="2627196"/>
            <a:ext cx="857121" cy="36849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/>
          </a:p>
        </p:txBody>
      </p:sp>
      <p:cxnSp>
        <p:nvCxnSpPr>
          <p:cNvPr id="385" name="Google Shape;385;p21"/>
          <p:cNvCxnSpPr>
            <a:stCxn id="382" idx="4"/>
            <a:endCxn id="381" idx="0"/>
          </p:cNvCxnSpPr>
          <p:nvPr/>
        </p:nvCxnSpPr>
        <p:spPr>
          <a:xfrm>
            <a:off x="8670670" y="2988862"/>
            <a:ext cx="964500" cy="27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6" name="Google Shape;386;p21"/>
          <p:cNvCxnSpPr>
            <a:endCxn id="381" idx="0"/>
          </p:cNvCxnSpPr>
          <p:nvPr/>
        </p:nvCxnSpPr>
        <p:spPr>
          <a:xfrm>
            <a:off x="9635318" y="2995717"/>
            <a:ext cx="0" cy="266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7" name="Google Shape;387;p21"/>
          <p:cNvCxnSpPr>
            <a:stCxn id="384" idx="4"/>
            <a:endCxn id="381" idx="0"/>
          </p:cNvCxnSpPr>
          <p:nvPr/>
        </p:nvCxnSpPr>
        <p:spPr>
          <a:xfrm flipH="1">
            <a:off x="9635267" y="2995686"/>
            <a:ext cx="1007400" cy="266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8" name="Google Shape;388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26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2"/>
          <p:cNvSpPr txBox="1">
            <a:spLocks noGrp="1"/>
          </p:cNvSpPr>
          <p:nvPr>
            <p:ph type="title"/>
          </p:nvPr>
        </p:nvSpPr>
        <p:spPr>
          <a:xfrm>
            <a:off x="838200" y="200025"/>
            <a:ext cx="10083800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Challenges for Inferring policies from logs</a:t>
            </a:r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body" idx="1"/>
          </p:nvPr>
        </p:nvSpPr>
        <p:spPr>
          <a:xfrm>
            <a:off x="753728" y="1244600"/>
            <a:ext cx="10515600" cy="4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Solution: use a decision tree model to represent them</a:t>
            </a:r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97" name="Google Shape;397;p22"/>
          <p:cNvSpPr txBox="1"/>
          <p:nvPr/>
        </p:nvSpPr>
        <p:spPr>
          <a:xfrm>
            <a:off x="7439117" y="3052504"/>
            <a:ext cx="19515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$role == “Prof.”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98" name="Google Shape;398;p22"/>
          <p:cNvSpPr txBox="1"/>
          <p:nvPr/>
        </p:nvSpPr>
        <p:spPr>
          <a:xfrm>
            <a:off x="8231810" y="4836580"/>
            <a:ext cx="64825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Deny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99" name="Google Shape;399;p22"/>
          <p:cNvSpPr txBox="1"/>
          <p:nvPr/>
        </p:nvSpPr>
        <p:spPr>
          <a:xfrm>
            <a:off x="7217924" y="4049804"/>
            <a:ext cx="6900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Allow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400" name="Google Shape;400;p22"/>
          <p:cNvCxnSpPr>
            <a:stCxn id="397" idx="2"/>
          </p:cNvCxnSpPr>
          <p:nvPr/>
        </p:nvCxnSpPr>
        <p:spPr>
          <a:xfrm flipH="1">
            <a:off x="7648082" y="3329503"/>
            <a:ext cx="766800" cy="681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01" name="Google Shape;401;p22"/>
          <p:cNvCxnSpPr>
            <a:stCxn id="397" idx="2"/>
            <a:endCxn id="402" idx="0"/>
          </p:cNvCxnSpPr>
          <p:nvPr/>
        </p:nvCxnSpPr>
        <p:spPr>
          <a:xfrm>
            <a:off x="8414882" y="3329503"/>
            <a:ext cx="796500" cy="6987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3" name="Google Shape;403;p22"/>
          <p:cNvSpPr txBox="1"/>
          <p:nvPr/>
        </p:nvSpPr>
        <p:spPr>
          <a:xfrm>
            <a:off x="7907939" y="3576561"/>
            <a:ext cx="323871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22"/>
          <p:cNvSpPr txBox="1"/>
          <p:nvPr/>
        </p:nvSpPr>
        <p:spPr>
          <a:xfrm>
            <a:off x="8674889" y="3576561"/>
            <a:ext cx="364186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22"/>
          <p:cNvSpPr txBox="1"/>
          <p:nvPr/>
        </p:nvSpPr>
        <p:spPr>
          <a:xfrm>
            <a:off x="8340303" y="4028186"/>
            <a:ext cx="17421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$dir== “Exam”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405" name="Google Shape;405;p22"/>
          <p:cNvCxnSpPr>
            <a:stCxn id="402" idx="2"/>
            <a:endCxn id="398" idx="0"/>
          </p:cNvCxnSpPr>
          <p:nvPr/>
        </p:nvCxnSpPr>
        <p:spPr>
          <a:xfrm flipH="1">
            <a:off x="8555884" y="4305185"/>
            <a:ext cx="655500" cy="531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6" name="Google Shape;406;p22"/>
          <p:cNvSpPr txBox="1"/>
          <p:nvPr/>
        </p:nvSpPr>
        <p:spPr>
          <a:xfrm>
            <a:off x="9737317" y="4836580"/>
            <a:ext cx="64825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Allow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407" name="Google Shape;407;p22"/>
          <p:cNvCxnSpPr>
            <a:stCxn id="402" idx="2"/>
            <a:endCxn id="406" idx="0"/>
          </p:cNvCxnSpPr>
          <p:nvPr/>
        </p:nvCxnSpPr>
        <p:spPr>
          <a:xfrm>
            <a:off x="9211384" y="4305185"/>
            <a:ext cx="850200" cy="531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08" name="Google Shape;408;p22"/>
          <p:cNvSpPr txBox="1"/>
          <p:nvPr/>
        </p:nvSpPr>
        <p:spPr>
          <a:xfrm>
            <a:off x="8691594" y="4474462"/>
            <a:ext cx="434717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2"/>
          <p:cNvSpPr txBox="1"/>
          <p:nvPr/>
        </p:nvSpPr>
        <p:spPr>
          <a:xfrm>
            <a:off x="9473499" y="4463160"/>
            <a:ext cx="402710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" name="Google Shape;41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390" y="2725271"/>
            <a:ext cx="3909632" cy="2825129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2"/>
          <p:cNvSpPr/>
          <p:nvPr/>
        </p:nvSpPr>
        <p:spPr>
          <a:xfrm>
            <a:off x="2074302" y="2160173"/>
            <a:ext cx="2208179" cy="444448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Visualized access logs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2"/>
          <p:cNvSpPr/>
          <p:nvPr/>
        </p:nvSpPr>
        <p:spPr>
          <a:xfrm>
            <a:off x="6448172" y="2137242"/>
            <a:ext cx="2832312" cy="60790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Decision tree-represented policy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22"/>
          <p:cNvSpPr/>
          <p:nvPr/>
        </p:nvSpPr>
        <p:spPr>
          <a:xfrm>
            <a:off x="1850519" y="2152355"/>
            <a:ext cx="2457544" cy="452265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Visualized access logs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2"/>
          <p:cNvSpPr/>
          <p:nvPr/>
        </p:nvSpPr>
        <p:spPr>
          <a:xfrm>
            <a:off x="6480198" y="2139451"/>
            <a:ext cx="2832312" cy="60790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Decision tree-represented policy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6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838200" y="200025"/>
            <a:ext cx="10083800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Challenges for Inferring policies from logs</a:t>
            </a:r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body" idx="1"/>
          </p:nvPr>
        </p:nvSpPr>
        <p:spPr>
          <a:xfrm>
            <a:off x="753728" y="1244600"/>
            <a:ext cx="10515600" cy="4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Solution: use a decision tree model to represent them</a:t>
            </a:r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ldNum" idx="12"/>
          </p:nvPr>
        </p:nvSpPr>
        <p:spPr>
          <a:xfrm>
            <a:off x="10531192" y="6356350"/>
            <a:ext cx="82260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424" name="Google Shape;424;p23"/>
          <p:cNvSpPr txBox="1"/>
          <p:nvPr/>
        </p:nvSpPr>
        <p:spPr>
          <a:xfrm>
            <a:off x="7542203" y="3007198"/>
            <a:ext cx="19515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$role == “Prof.”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25" name="Google Shape;425;p23"/>
          <p:cNvSpPr txBox="1"/>
          <p:nvPr/>
        </p:nvSpPr>
        <p:spPr>
          <a:xfrm>
            <a:off x="8334896" y="4791274"/>
            <a:ext cx="64825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Deny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26" name="Google Shape;426;p23"/>
          <p:cNvSpPr txBox="1"/>
          <p:nvPr/>
        </p:nvSpPr>
        <p:spPr>
          <a:xfrm>
            <a:off x="7321010" y="4004498"/>
            <a:ext cx="6900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Allow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427" name="Google Shape;427;p23"/>
          <p:cNvCxnSpPr>
            <a:stCxn id="424" idx="2"/>
          </p:cNvCxnSpPr>
          <p:nvPr/>
        </p:nvCxnSpPr>
        <p:spPr>
          <a:xfrm flipH="1">
            <a:off x="7751168" y="3284197"/>
            <a:ext cx="766800" cy="681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28" name="Google Shape;428;p23"/>
          <p:cNvCxnSpPr>
            <a:stCxn id="424" idx="2"/>
            <a:endCxn id="429" idx="0"/>
          </p:cNvCxnSpPr>
          <p:nvPr/>
        </p:nvCxnSpPr>
        <p:spPr>
          <a:xfrm>
            <a:off x="8517968" y="3284197"/>
            <a:ext cx="796500" cy="6987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30" name="Google Shape;430;p23"/>
          <p:cNvSpPr txBox="1"/>
          <p:nvPr/>
        </p:nvSpPr>
        <p:spPr>
          <a:xfrm>
            <a:off x="8011025" y="3531255"/>
            <a:ext cx="323871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23"/>
          <p:cNvSpPr txBox="1"/>
          <p:nvPr/>
        </p:nvSpPr>
        <p:spPr>
          <a:xfrm>
            <a:off x="8777975" y="3531255"/>
            <a:ext cx="364186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23"/>
          <p:cNvSpPr txBox="1"/>
          <p:nvPr/>
        </p:nvSpPr>
        <p:spPr>
          <a:xfrm>
            <a:off x="8443389" y="3982880"/>
            <a:ext cx="17421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$dir== “ Exam”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432" name="Google Shape;432;p23"/>
          <p:cNvCxnSpPr>
            <a:stCxn id="429" idx="2"/>
            <a:endCxn id="425" idx="0"/>
          </p:cNvCxnSpPr>
          <p:nvPr/>
        </p:nvCxnSpPr>
        <p:spPr>
          <a:xfrm flipH="1">
            <a:off x="8658970" y="4259879"/>
            <a:ext cx="655500" cy="531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33" name="Google Shape;433;p23"/>
          <p:cNvSpPr txBox="1"/>
          <p:nvPr/>
        </p:nvSpPr>
        <p:spPr>
          <a:xfrm>
            <a:off x="9840403" y="4791274"/>
            <a:ext cx="64825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Allow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434" name="Google Shape;434;p23"/>
          <p:cNvCxnSpPr>
            <a:stCxn id="429" idx="2"/>
            <a:endCxn id="433" idx="0"/>
          </p:cNvCxnSpPr>
          <p:nvPr/>
        </p:nvCxnSpPr>
        <p:spPr>
          <a:xfrm>
            <a:off x="9314470" y="4259879"/>
            <a:ext cx="850200" cy="531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35" name="Google Shape;435;p23"/>
          <p:cNvSpPr txBox="1"/>
          <p:nvPr/>
        </p:nvSpPr>
        <p:spPr>
          <a:xfrm>
            <a:off x="8794680" y="4429156"/>
            <a:ext cx="434717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3"/>
          <p:cNvSpPr txBox="1"/>
          <p:nvPr/>
        </p:nvSpPr>
        <p:spPr>
          <a:xfrm>
            <a:off x="9576585" y="4417854"/>
            <a:ext cx="402710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841" y="2699843"/>
            <a:ext cx="3909632" cy="2825129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23"/>
          <p:cNvSpPr/>
          <p:nvPr/>
        </p:nvSpPr>
        <p:spPr>
          <a:xfrm>
            <a:off x="2117753" y="2134745"/>
            <a:ext cx="2208179" cy="444448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Visualized access logs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3"/>
          <p:cNvSpPr/>
          <p:nvPr/>
        </p:nvSpPr>
        <p:spPr>
          <a:xfrm>
            <a:off x="6551258" y="2091936"/>
            <a:ext cx="2832312" cy="60790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Decision tree-represented policy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3"/>
          <p:cNvSpPr/>
          <p:nvPr/>
        </p:nvSpPr>
        <p:spPr>
          <a:xfrm>
            <a:off x="3821474" y="2866450"/>
            <a:ext cx="845507" cy="349787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Exam/</a:t>
            </a:r>
            <a:endParaRPr sz="18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41" name="Google Shape;441;p23"/>
          <p:cNvSpPr/>
          <p:nvPr/>
        </p:nvSpPr>
        <p:spPr>
          <a:xfrm>
            <a:off x="1029046" y="3820988"/>
            <a:ext cx="666402" cy="349787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Prof.</a:t>
            </a:r>
            <a:endParaRPr sz="18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42" name="Google Shape;442;p23"/>
          <p:cNvSpPr/>
          <p:nvPr/>
        </p:nvSpPr>
        <p:spPr>
          <a:xfrm>
            <a:off x="9489464" y="4042198"/>
            <a:ext cx="575489" cy="23287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Exam</a:t>
            </a:r>
            <a:endParaRPr sz="18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43" name="Google Shape;443;p23"/>
          <p:cNvSpPr/>
          <p:nvPr/>
        </p:nvSpPr>
        <p:spPr>
          <a:xfrm>
            <a:off x="8741501" y="3044275"/>
            <a:ext cx="487800" cy="2388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Prof.</a:t>
            </a:r>
            <a:endParaRPr sz="18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44" name="Google Shape;444;p23"/>
          <p:cNvSpPr/>
          <p:nvPr/>
        </p:nvSpPr>
        <p:spPr>
          <a:xfrm>
            <a:off x="1919922" y="2122225"/>
            <a:ext cx="2457544" cy="456967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Visualized access logs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3"/>
          <p:cNvSpPr/>
          <p:nvPr/>
        </p:nvSpPr>
        <p:spPr>
          <a:xfrm>
            <a:off x="6549601" y="2079787"/>
            <a:ext cx="2832312" cy="65041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Decision tree-represented policy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6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4"/>
          <p:cNvSpPr txBox="1">
            <a:spLocks noGrp="1"/>
          </p:cNvSpPr>
          <p:nvPr>
            <p:ph type="title"/>
          </p:nvPr>
        </p:nvSpPr>
        <p:spPr>
          <a:xfrm>
            <a:off x="838200" y="200025"/>
            <a:ext cx="10083800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Challenges for Inferring policies from logs</a:t>
            </a:r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body" idx="1"/>
          </p:nvPr>
        </p:nvSpPr>
        <p:spPr>
          <a:xfrm>
            <a:off x="753728" y="1244600"/>
            <a:ext cx="10515600" cy="4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Solution: use a decision tree model to represent them</a:t>
            </a:r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455" name="Google Shape;455;p24"/>
          <p:cNvSpPr txBox="1"/>
          <p:nvPr/>
        </p:nvSpPr>
        <p:spPr>
          <a:xfrm>
            <a:off x="7544978" y="2953114"/>
            <a:ext cx="19515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$role == “Prof.”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56" name="Google Shape;456;p24"/>
          <p:cNvSpPr txBox="1"/>
          <p:nvPr/>
        </p:nvSpPr>
        <p:spPr>
          <a:xfrm>
            <a:off x="8337671" y="4737190"/>
            <a:ext cx="64825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Deny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57" name="Google Shape;457;p24"/>
          <p:cNvSpPr txBox="1"/>
          <p:nvPr/>
        </p:nvSpPr>
        <p:spPr>
          <a:xfrm>
            <a:off x="7323785" y="3950414"/>
            <a:ext cx="6900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Allow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458" name="Google Shape;458;p24"/>
          <p:cNvCxnSpPr>
            <a:stCxn id="455" idx="2"/>
          </p:cNvCxnSpPr>
          <p:nvPr/>
        </p:nvCxnSpPr>
        <p:spPr>
          <a:xfrm flipH="1">
            <a:off x="7753943" y="3230113"/>
            <a:ext cx="766800" cy="681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59" name="Google Shape;459;p24"/>
          <p:cNvCxnSpPr>
            <a:stCxn id="455" idx="2"/>
            <a:endCxn id="460" idx="0"/>
          </p:cNvCxnSpPr>
          <p:nvPr/>
        </p:nvCxnSpPr>
        <p:spPr>
          <a:xfrm>
            <a:off x="8520743" y="3230113"/>
            <a:ext cx="796500" cy="6987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1" name="Google Shape;461;p24"/>
          <p:cNvSpPr txBox="1"/>
          <p:nvPr/>
        </p:nvSpPr>
        <p:spPr>
          <a:xfrm>
            <a:off x="8013800" y="3477171"/>
            <a:ext cx="323871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24"/>
          <p:cNvSpPr txBox="1"/>
          <p:nvPr/>
        </p:nvSpPr>
        <p:spPr>
          <a:xfrm>
            <a:off x="8780750" y="3477171"/>
            <a:ext cx="364186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24"/>
          <p:cNvSpPr txBox="1"/>
          <p:nvPr/>
        </p:nvSpPr>
        <p:spPr>
          <a:xfrm>
            <a:off x="8446164" y="3928796"/>
            <a:ext cx="17421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$dir== “Exam”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463" name="Google Shape;463;p24"/>
          <p:cNvCxnSpPr>
            <a:stCxn id="460" idx="2"/>
            <a:endCxn id="456" idx="0"/>
          </p:cNvCxnSpPr>
          <p:nvPr/>
        </p:nvCxnSpPr>
        <p:spPr>
          <a:xfrm flipH="1">
            <a:off x="8661745" y="4205795"/>
            <a:ext cx="655500" cy="531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4" name="Google Shape;464;p24"/>
          <p:cNvSpPr txBox="1"/>
          <p:nvPr/>
        </p:nvSpPr>
        <p:spPr>
          <a:xfrm>
            <a:off x="9843178" y="4737190"/>
            <a:ext cx="64825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Allow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465" name="Google Shape;465;p24"/>
          <p:cNvCxnSpPr>
            <a:stCxn id="460" idx="2"/>
            <a:endCxn id="464" idx="0"/>
          </p:cNvCxnSpPr>
          <p:nvPr/>
        </p:nvCxnSpPr>
        <p:spPr>
          <a:xfrm>
            <a:off x="9317245" y="4205795"/>
            <a:ext cx="850200" cy="531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66" name="Google Shape;466;p24"/>
          <p:cNvSpPr txBox="1"/>
          <p:nvPr/>
        </p:nvSpPr>
        <p:spPr>
          <a:xfrm>
            <a:off x="8797455" y="4375072"/>
            <a:ext cx="434717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24"/>
          <p:cNvSpPr txBox="1"/>
          <p:nvPr/>
        </p:nvSpPr>
        <p:spPr>
          <a:xfrm>
            <a:off x="9579360" y="4363770"/>
            <a:ext cx="402710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8" name="Google Shape;46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4104" y="2645759"/>
            <a:ext cx="3909632" cy="2825129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4"/>
          <p:cNvSpPr/>
          <p:nvPr/>
        </p:nvSpPr>
        <p:spPr>
          <a:xfrm>
            <a:off x="2041016" y="2080661"/>
            <a:ext cx="2208179" cy="444448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Visualized access logs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24"/>
          <p:cNvSpPr/>
          <p:nvPr/>
        </p:nvSpPr>
        <p:spPr>
          <a:xfrm>
            <a:off x="6554033" y="2037852"/>
            <a:ext cx="2832312" cy="60790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Decision tree-represented policy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4"/>
          <p:cNvSpPr/>
          <p:nvPr/>
        </p:nvSpPr>
        <p:spPr>
          <a:xfrm>
            <a:off x="2098261" y="3663989"/>
            <a:ext cx="2618154" cy="328246"/>
          </a:xfrm>
          <a:prstGeom prst="roundRect">
            <a:avLst>
              <a:gd name="adj" fmla="val 16667"/>
            </a:avLst>
          </a:prstGeom>
          <a:solidFill>
            <a:srgbClr val="A9D18E">
              <a:alpha val="419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24"/>
          <p:cNvSpPr/>
          <p:nvPr/>
        </p:nvSpPr>
        <p:spPr>
          <a:xfrm>
            <a:off x="2098261" y="4119854"/>
            <a:ext cx="1242646" cy="1146289"/>
          </a:xfrm>
          <a:prstGeom prst="roundRect">
            <a:avLst>
              <a:gd name="adj" fmla="val 16667"/>
            </a:avLst>
          </a:prstGeom>
          <a:solidFill>
            <a:srgbClr val="A9D18E">
              <a:alpha val="4705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24"/>
          <p:cNvSpPr/>
          <p:nvPr/>
        </p:nvSpPr>
        <p:spPr>
          <a:xfrm>
            <a:off x="3481687" y="4099773"/>
            <a:ext cx="1242646" cy="1146289"/>
          </a:xfrm>
          <a:prstGeom prst="roundRect">
            <a:avLst>
              <a:gd name="adj" fmla="val 16667"/>
            </a:avLst>
          </a:prstGeom>
          <a:solidFill>
            <a:schemeClr val="accent2">
              <a:alpha val="47058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4"/>
          <p:cNvSpPr/>
          <p:nvPr/>
        </p:nvSpPr>
        <p:spPr>
          <a:xfrm>
            <a:off x="7309675" y="3980435"/>
            <a:ext cx="610556" cy="23867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Allow</a:t>
            </a:r>
            <a:endParaRPr sz="18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75" name="Google Shape;475;p24"/>
          <p:cNvSpPr/>
          <p:nvPr/>
        </p:nvSpPr>
        <p:spPr>
          <a:xfrm>
            <a:off x="8265565" y="4764526"/>
            <a:ext cx="610556" cy="23867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Deny</a:t>
            </a:r>
            <a:endParaRPr sz="18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76" name="Google Shape;476;p24"/>
          <p:cNvSpPr/>
          <p:nvPr/>
        </p:nvSpPr>
        <p:spPr>
          <a:xfrm>
            <a:off x="9837679" y="4764526"/>
            <a:ext cx="610556" cy="23867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Allow</a:t>
            </a:r>
            <a:endParaRPr sz="1800">
              <a:solidFill>
                <a:schemeClr val="lt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77" name="Google Shape;477;p24"/>
          <p:cNvSpPr/>
          <p:nvPr/>
        </p:nvSpPr>
        <p:spPr>
          <a:xfrm>
            <a:off x="1924354" y="2079127"/>
            <a:ext cx="2457544" cy="459093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Visualized access logs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24"/>
          <p:cNvSpPr/>
          <p:nvPr/>
        </p:nvSpPr>
        <p:spPr>
          <a:xfrm>
            <a:off x="6554033" y="2037851"/>
            <a:ext cx="2832312" cy="60790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Decision tree-represented policy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9" name="Google Shape;479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6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5"/>
          <p:cNvSpPr txBox="1">
            <a:spLocks noGrp="1"/>
          </p:cNvSpPr>
          <p:nvPr>
            <p:ph type="title"/>
          </p:nvPr>
        </p:nvSpPr>
        <p:spPr>
          <a:xfrm>
            <a:off x="838200" y="200025"/>
            <a:ext cx="10083800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Challenges for Inferring policies from logs</a:t>
            </a:r>
            <a:endParaRPr/>
          </a:p>
        </p:txBody>
      </p:sp>
      <p:sp>
        <p:nvSpPr>
          <p:cNvPr id="486" name="Google Shape;486;p25"/>
          <p:cNvSpPr txBox="1">
            <a:spLocks noGrp="1"/>
          </p:cNvSpPr>
          <p:nvPr>
            <p:ph type="body" idx="1"/>
          </p:nvPr>
        </p:nvSpPr>
        <p:spPr>
          <a:xfrm>
            <a:off x="753728" y="1244600"/>
            <a:ext cx="10515600" cy="4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Solution: use a decision tree model to represent them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Flexibility to encode Step-by-step decision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Inherent hierarchical structure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487" name="Google Shape;48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488" name="Google Shape;488;p25"/>
          <p:cNvSpPr txBox="1"/>
          <p:nvPr/>
        </p:nvSpPr>
        <p:spPr>
          <a:xfrm>
            <a:off x="8031050" y="3650272"/>
            <a:ext cx="195153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$role == “Prof.”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89" name="Google Shape;489;p25"/>
          <p:cNvSpPr txBox="1"/>
          <p:nvPr/>
        </p:nvSpPr>
        <p:spPr>
          <a:xfrm>
            <a:off x="8823743" y="5434348"/>
            <a:ext cx="64825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Deny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90" name="Google Shape;490;p25"/>
          <p:cNvSpPr txBox="1"/>
          <p:nvPr/>
        </p:nvSpPr>
        <p:spPr>
          <a:xfrm>
            <a:off x="7809857" y="4647572"/>
            <a:ext cx="6900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Allow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491" name="Google Shape;491;p25"/>
          <p:cNvCxnSpPr>
            <a:stCxn id="488" idx="2"/>
          </p:cNvCxnSpPr>
          <p:nvPr/>
        </p:nvCxnSpPr>
        <p:spPr>
          <a:xfrm flipH="1">
            <a:off x="8240015" y="3927271"/>
            <a:ext cx="766800" cy="6810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92" name="Google Shape;492;p25"/>
          <p:cNvCxnSpPr>
            <a:stCxn id="488" idx="2"/>
            <a:endCxn id="493" idx="0"/>
          </p:cNvCxnSpPr>
          <p:nvPr/>
        </p:nvCxnSpPr>
        <p:spPr>
          <a:xfrm>
            <a:off x="9006815" y="3927271"/>
            <a:ext cx="796500" cy="6987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94" name="Google Shape;494;p25"/>
          <p:cNvSpPr txBox="1"/>
          <p:nvPr/>
        </p:nvSpPr>
        <p:spPr>
          <a:xfrm>
            <a:off x="8499872" y="4174329"/>
            <a:ext cx="323871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25"/>
          <p:cNvSpPr txBox="1"/>
          <p:nvPr/>
        </p:nvSpPr>
        <p:spPr>
          <a:xfrm>
            <a:off x="9266822" y="4174329"/>
            <a:ext cx="364186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25"/>
          <p:cNvSpPr txBox="1"/>
          <p:nvPr/>
        </p:nvSpPr>
        <p:spPr>
          <a:xfrm>
            <a:off x="8932236" y="4625954"/>
            <a:ext cx="17421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$dir== “Exam”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496" name="Google Shape;496;p25"/>
          <p:cNvCxnSpPr>
            <a:stCxn id="493" idx="2"/>
            <a:endCxn id="489" idx="0"/>
          </p:cNvCxnSpPr>
          <p:nvPr/>
        </p:nvCxnSpPr>
        <p:spPr>
          <a:xfrm flipH="1">
            <a:off x="9147817" y="4902953"/>
            <a:ext cx="655500" cy="531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97" name="Google Shape;497;p25"/>
          <p:cNvSpPr txBox="1"/>
          <p:nvPr/>
        </p:nvSpPr>
        <p:spPr>
          <a:xfrm>
            <a:off x="10329250" y="5434348"/>
            <a:ext cx="64825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Allow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498" name="Google Shape;498;p25"/>
          <p:cNvCxnSpPr>
            <a:stCxn id="493" idx="2"/>
            <a:endCxn id="497" idx="0"/>
          </p:cNvCxnSpPr>
          <p:nvPr/>
        </p:nvCxnSpPr>
        <p:spPr>
          <a:xfrm>
            <a:off x="9803317" y="4902953"/>
            <a:ext cx="850200" cy="53130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99" name="Google Shape;499;p25"/>
          <p:cNvSpPr txBox="1"/>
          <p:nvPr/>
        </p:nvSpPr>
        <p:spPr>
          <a:xfrm>
            <a:off x="9283527" y="5072230"/>
            <a:ext cx="434717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5"/>
          <p:cNvSpPr txBox="1"/>
          <p:nvPr/>
        </p:nvSpPr>
        <p:spPr>
          <a:xfrm>
            <a:off x="10065432" y="5060928"/>
            <a:ext cx="402710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1" name="Google Shape;501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6444" y="3288488"/>
            <a:ext cx="3909632" cy="2825129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25"/>
          <p:cNvSpPr/>
          <p:nvPr/>
        </p:nvSpPr>
        <p:spPr>
          <a:xfrm>
            <a:off x="2203356" y="2723390"/>
            <a:ext cx="2457544" cy="444448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Visualized access logs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25"/>
          <p:cNvSpPr/>
          <p:nvPr/>
        </p:nvSpPr>
        <p:spPr>
          <a:xfrm>
            <a:off x="7040105" y="2735010"/>
            <a:ext cx="2832312" cy="607907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Decision tree-represented policy</a:t>
            </a: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4" name="Google Shape;504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26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6"/>
          <p:cNvSpPr txBox="1">
            <a:spLocks noGrp="1"/>
          </p:cNvSpPr>
          <p:nvPr>
            <p:ph type="title"/>
          </p:nvPr>
        </p:nvSpPr>
        <p:spPr>
          <a:xfrm>
            <a:off x="838200" y="200025"/>
            <a:ext cx="10083800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Challenges for Inferring policies from logs</a:t>
            </a:r>
            <a:endParaRPr/>
          </a:p>
        </p:txBody>
      </p:sp>
      <p:sp>
        <p:nvSpPr>
          <p:cNvPr id="511" name="Google Shape;511;p26"/>
          <p:cNvSpPr txBox="1">
            <a:spLocks noGrp="1"/>
          </p:cNvSpPr>
          <p:nvPr>
            <p:ph type="body" idx="1"/>
          </p:nvPr>
        </p:nvSpPr>
        <p:spPr>
          <a:xfrm>
            <a:off x="838200" y="1257300"/>
            <a:ext cx="10515600" cy="4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Challenge 2: how to represent and infer </a:t>
            </a:r>
            <a:r>
              <a:rPr lang="en-US" b="1"/>
              <a:t>policy changes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512" name="Google Shape;512;p26"/>
          <p:cNvSpPr txBox="1">
            <a:spLocks noGrp="1"/>
          </p:cNvSpPr>
          <p:nvPr>
            <p:ph type="sldNum" idx="12"/>
          </p:nvPr>
        </p:nvSpPr>
        <p:spPr>
          <a:xfrm>
            <a:off x="10922000" y="6356350"/>
            <a:ext cx="431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513" name="Google Shape;513;p26"/>
          <p:cNvSpPr/>
          <p:nvPr/>
        </p:nvSpPr>
        <p:spPr>
          <a:xfrm>
            <a:off x="4404152" y="3757399"/>
            <a:ext cx="1044148" cy="51160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26"/>
          <p:cNvSpPr/>
          <p:nvPr/>
        </p:nvSpPr>
        <p:spPr>
          <a:xfrm>
            <a:off x="838201" y="2616200"/>
            <a:ext cx="3365002" cy="3175000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T1, PUT, /</a:t>
            </a:r>
            <a:r>
              <a:rPr lang="en-US" sz="2000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proj</a:t>
            </a:r>
            <a:r>
              <a:rPr lang="en-US" sz="20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/1.html deny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548135"/>
                </a:solidFill>
                <a:latin typeface="Times"/>
                <a:ea typeface="Times"/>
                <a:cs typeface="Times"/>
                <a:sym typeface="Times"/>
              </a:rPr>
              <a:t>T2, GET, /</a:t>
            </a:r>
            <a:r>
              <a:rPr lang="en-US" sz="2000" dirty="0" err="1">
                <a:solidFill>
                  <a:srgbClr val="548135"/>
                </a:solidFill>
                <a:latin typeface="Times"/>
                <a:ea typeface="Times"/>
                <a:cs typeface="Times"/>
                <a:sym typeface="Times"/>
              </a:rPr>
              <a:t>proj</a:t>
            </a:r>
            <a:r>
              <a:rPr lang="en-US" sz="2000" dirty="0">
                <a:solidFill>
                  <a:srgbClr val="548135"/>
                </a:solidFill>
                <a:latin typeface="Times"/>
                <a:ea typeface="Times"/>
                <a:cs typeface="Times"/>
                <a:sym typeface="Times"/>
              </a:rPr>
              <a:t>/2.html deny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548135"/>
                </a:solidFill>
                <a:latin typeface="Times"/>
                <a:ea typeface="Times"/>
                <a:cs typeface="Times"/>
                <a:sym typeface="Times"/>
              </a:rPr>
              <a:t>T3, GET, /</a:t>
            </a:r>
            <a:r>
              <a:rPr lang="en-US" sz="2000" dirty="0" err="1">
                <a:solidFill>
                  <a:srgbClr val="548135"/>
                </a:solidFill>
                <a:latin typeface="Times"/>
                <a:ea typeface="Times"/>
                <a:cs typeface="Times"/>
                <a:sym typeface="Times"/>
              </a:rPr>
              <a:t>proj</a:t>
            </a:r>
            <a:r>
              <a:rPr lang="en-US" sz="2000" dirty="0">
                <a:solidFill>
                  <a:srgbClr val="548135"/>
                </a:solidFill>
                <a:latin typeface="Times"/>
                <a:ea typeface="Times"/>
                <a:cs typeface="Times"/>
                <a:sym typeface="Times"/>
              </a:rPr>
              <a:t>/3.html deny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48135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548135"/>
                </a:solidFill>
                <a:latin typeface="Times"/>
                <a:ea typeface="Times"/>
                <a:cs typeface="Times"/>
                <a:sym typeface="Times"/>
              </a:rPr>
              <a:t>T4, GET, /</a:t>
            </a:r>
            <a:r>
              <a:rPr lang="en-US" sz="2000" dirty="0" err="1">
                <a:solidFill>
                  <a:srgbClr val="548135"/>
                </a:solidFill>
                <a:latin typeface="Times"/>
                <a:ea typeface="Times"/>
                <a:cs typeface="Times"/>
                <a:sym typeface="Times"/>
              </a:rPr>
              <a:t>proj</a:t>
            </a:r>
            <a:r>
              <a:rPr lang="en-US" sz="2000" dirty="0">
                <a:solidFill>
                  <a:srgbClr val="548135"/>
                </a:solidFill>
                <a:latin typeface="Times"/>
                <a:ea typeface="Times"/>
                <a:cs typeface="Times"/>
                <a:sym typeface="Times"/>
              </a:rPr>
              <a:t>/4.html allow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548135"/>
                </a:solidFill>
                <a:latin typeface="Times"/>
                <a:ea typeface="Times"/>
                <a:cs typeface="Times"/>
                <a:sym typeface="Times"/>
              </a:rPr>
              <a:t>T5, GET, /</a:t>
            </a:r>
            <a:r>
              <a:rPr lang="en-US" sz="2000" dirty="0" err="1">
                <a:solidFill>
                  <a:srgbClr val="548135"/>
                </a:solidFill>
                <a:latin typeface="Times"/>
                <a:ea typeface="Times"/>
                <a:cs typeface="Times"/>
                <a:sym typeface="Times"/>
              </a:rPr>
              <a:t>proj</a:t>
            </a:r>
            <a:r>
              <a:rPr lang="en-US" sz="2000" dirty="0">
                <a:solidFill>
                  <a:srgbClr val="548135"/>
                </a:solidFill>
                <a:latin typeface="Times"/>
                <a:ea typeface="Times"/>
                <a:cs typeface="Times"/>
                <a:sym typeface="Times"/>
              </a:rPr>
              <a:t>/5.html allow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T6, PUT, /</a:t>
            </a:r>
            <a:r>
              <a:rPr lang="en-US" sz="2000" dirty="0" err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proj</a:t>
            </a:r>
            <a:r>
              <a:rPr lang="en-US" sz="20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/6.html deny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5" name="Google Shape;515;p26"/>
          <p:cNvCxnSpPr>
            <a:cxnSpLocks/>
            <a:stCxn id="514" idx="2"/>
            <a:endCxn id="514" idx="0"/>
          </p:cNvCxnSpPr>
          <p:nvPr/>
        </p:nvCxnSpPr>
        <p:spPr>
          <a:xfrm>
            <a:off x="838201" y="4203700"/>
            <a:ext cx="3365002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516" name="Google Shape;516;p26"/>
          <p:cNvSpPr txBox="1"/>
          <p:nvPr/>
        </p:nvSpPr>
        <p:spPr>
          <a:xfrm>
            <a:off x="838199" y="1982562"/>
            <a:ext cx="16081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logs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7" name="Google Shape;517;p26"/>
          <p:cNvGrpSpPr/>
          <p:nvPr/>
        </p:nvGrpSpPr>
        <p:grpSpPr>
          <a:xfrm>
            <a:off x="6081429" y="1907724"/>
            <a:ext cx="3678233" cy="3590360"/>
            <a:chOff x="6081429" y="1907724"/>
            <a:chExt cx="3678233" cy="3590360"/>
          </a:xfrm>
        </p:grpSpPr>
        <p:sp>
          <p:nvSpPr>
            <p:cNvPr id="518" name="Google Shape;518;p26"/>
            <p:cNvSpPr txBox="1"/>
            <p:nvPr/>
          </p:nvSpPr>
          <p:spPr>
            <a:xfrm>
              <a:off x="6081429" y="1907724"/>
              <a:ext cx="3678233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Traditional decision tree-represented policy</a:t>
              </a:r>
              <a:endParaRPr/>
            </a:p>
          </p:txBody>
        </p:sp>
        <p:sp>
          <p:nvSpPr>
            <p:cNvPr id="519" name="Google Shape;519;p26"/>
            <p:cNvSpPr txBox="1"/>
            <p:nvPr/>
          </p:nvSpPr>
          <p:spPr>
            <a:xfrm>
              <a:off x="7470850" y="2859375"/>
              <a:ext cx="21345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IF $prefix1 == “/proj”</a:t>
              </a:r>
              <a:endParaRPr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20" name="Google Shape;520;p26"/>
            <p:cNvSpPr txBox="1"/>
            <p:nvPr/>
          </p:nvSpPr>
          <p:spPr>
            <a:xfrm>
              <a:off x="6600285" y="3858194"/>
              <a:ext cx="21344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IF $method == “GET”</a:t>
              </a:r>
              <a:endParaRPr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cxnSp>
          <p:nvCxnSpPr>
            <p:cNvPr id="521" name="Google Shape;521;p26"/>
            <p:cNvCxnSpPr>
              <a:stCxn id="519" idx="2"/>
              <a:endCxn id="520" idx="0"/>
            </p:cNvCxnSpPr>
            <p:nvPr/>
          </p:nvCxnSpPr>
          <p:spPr>
            <a:xfrm flipH="1">
              <a:off x="7667500" y="3136275"/>
              <a:ext cx="870600" cy="721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22" name="Google Shape;522;p26"/>
            <p:cNvCxnSpPr>
              <a:stCxn id="520" idx="2"/>
            </p:cNvCxnSpPr>
            <p:nvPr/>
          </p:nvCxnSpPr>
          <p:spPr>
            <a:xfrm flipH="1">
              <a:off x="6764793" y="4135193"/>
              <a:ext cx="902700" cy="624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523" name="Google Shape;523;p26"/>
            <p:cNvSpPr txBox="1"/>
            <p:nvPr/>
          </p:nvSpPr>
          <p:spPr>
            <a:xfrm>
              <a:off x="7886008" y="3365751"/>
              <a:ext cx="481925" cy="2154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True</a:t>
              </a:r>
              <a:endParaRPr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26"/>
            <p:cNvSpPr txBox="1"/>
            <p:nvPr/>
          </p:nvSpPr>
          <p:spPr>
            <a:xfrm>
              <a:off x="7142673" y="4303823"/>
              <a:ext cx="351240" cy="2154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True</a:t>
              </a:r>
              <a:endParaRPr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5" name="Google Shape;525;p26"/>
            <p:cNvCxnSpPr>
              <a:stCxn id="519" idx="2"/>
              <a:endCxn id="526" idx="0"/>
            </p:cNvCxnSpPr>
            <p:nvPr/>
          </p:nvCxnSpPr>
          <p:spPr>
            <a:xfrm>
              <a:off x="8538100" y="3136275"/>
              <a:ext cx="719100" cy="708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527" name="Google Shape;527;p26"/>
            <p:cNvSpPr txBox="1"/>
            <p:nvPr/>
          </p:nvSpPr>
          <p:spPr>
            <a:xfrm flipH="1">
              <a:off x="8669846" y="3381149"/>
              <a:ext cx="449202" cy="2154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False</a:t>
              </a:r>
              <a:endParaRPr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6"/>
            <p:cNvSpPr txBox="1"/>
            <p:nvPr/>
          </p:nvSpPr>
          <p:spPr>
            <a:xfrm flipH="1">
              <a:off x="9102060" y="3844264"/>
              <a:ext cx="310473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···</a:t>
              </a:r>
              <a:endParaRPr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28" name="Google Shape;528;p26"/>
            <p:cNvCxnSpPr>
              <a:stCxn id="520" idx="2"/>
              <a:endCxn id="529" idx="0"/>
            </p:cNvCxnSpPr>
            <p:nvPr/>
          </p:nvCxnSpPr>
          <p:spPr>
            <a:xfrm>
              <a:off x="7667493" y="4135193"/>
              <a:ext cx="882900" cy="63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530" name="Google Shape;530;p26"/>
            <p:cNvSpPr txBox="1"/>
            <p:nvPr/>
          </p:nvSpPr>
          <p:spPr>
            <a:xfrm flipH="1">
              <a:off x="7918731" y="4328203"/>
              <a:ext cx="449202" cy="2154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False</a:t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6"/>
            <p:cNvSpPr txBox="1"/>
            <p:nvPr/>
          </p:nvSpPr>
          <p:spPr>
            <a:xfrm flipH="1">
              <a:off x="8376947" y="4771057"/>
              <a:ext cx="347026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···</a:t>
              </a:r>
              <a:endParaRPr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26"/>
            <p:cNvSpPr txBox="1"/>
            <p:nvPr/>
          </p:nvSpPr>
          <p:spPr>
            <a:xfrm>
              <a:off x="6087716" y="4790198"/>
              <a:ext cx="1287532" cy="707886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rPr>
                <a:t>50% deny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rPr>
                <a:t>50% allow</a:t>
              </a:r>
              <a:endParaRPr sz="2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pic>
        <p:nvPicPr>
          <p:cNvPr id="532" name="Google Shape;53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6800" y="5892800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7"/>
          <p:cNvSpPr txBox="1">
            <a:spLocks noGrp="1"/>
          </p:cNvSpPr>
          <p:nvPr>
            <p:ph type="title"/>
          </p:nvPr>
        </p:nvSpPr>
        <p:spPr>
          <a:xfrm>
            <a:off x="838200" y="127044"/>
            <a:ext cx="10083800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Challenges for Inferring policies from logs</a:t>
            </a:r>
            <a:endParaRPr/>
          </a:p>
        </p:txBody>
      </p:sp>
      <p:sp>
        <p:nvSpPr>
          <p:cNvPr id="539" name="Google Shape;539;p27"/>
          <p:cNvSpPr txBox="1">
            <a:spLocks noGrp="1"/>
          </p:cNvSpPr>
          <p:nvPr>
            <p:ph type="body" idx="1"/>
          </p:nvPr>
        </p:nvSpPr>
        <p:spPr>
          <a:xfrm>
            <a:off x="612064" y="1098595"/>
            <a:ext cx="11579935" cy="60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Solution: a new time-changing decision tree to encode policy changes</a:t>
            </a:r>
            <a:endParaRPr/>
          </a:p>
        </p:txBody>
      </p:sp>
      <p:sp>
        <p:nvSpPr>
          <p:cNvPr id="540" name="Google Shape;540;p27"/>
          <p:cNvSpPr txBox="1">
            <a:spLocks noGrp="1"/>
          </p:cNvSpPr>
          <p:nvPr>
            <p:ph type="sldNum" idx="12"/>
          </p:nvPr>
        </p:nvSpPr>
        <p:spPr>
          <a:xfrm>
            <a:off x="10260419" y="6384925"/>
            <a:ext cx="10933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grpSp>
        <p:nvGrpSpPr>
          <p:cNvPr id="541" name="Google Shape;541;p27"/>
          <p:cNvGrpSpPr/>
          <p:nvPr/>
        </p:nvGrpSpPr>
        <p:grpSpPr>
          <a:xfrm>
            <a:off x="1091061" y="2044695"/>
            <a:ext cx="3678233" cy="3590360"/>
            <a:chOff x="6081429" y="1907724"/>
            <a:chExt cx="3678233" cy="3590360"/>
          </a:xfrm>
        </p:grpSpPr>
        <p:sp>
          <p:nvSpPr>
            <p:cNvPr id="542" name="Google Shape;542;p27"/>
            <p:cNvSpPr txBox="1"/>
            <p:nvPr/>
          </p:nvSpPr>
          <p:spPr>
            <a:xfrm>
              <a:off x="6081429" y="1907724"/>
              <a:ext cx="3678233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Traditional decision tree-represented policy</a:t>
              </a:r>
              <a:endParaRPr/>
            </a:p>
          </p:txBody>
        </p:sp>
        <p:sp>
          <p:nvSpPr>
            <p:cNvPr id="543" name="Google Shape;543;p27"/>
            <p:cNvSpPr txBox="1"/>
            <p:nvPr/>
          </p:nvSpPr>
          <p:spPr>
            <a:xfrm>
              <a:off x="7470847" y="2859371"/>
              <a:ext cx="213304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IF $prefix1 == “/</a:t>
              </a:r>
              <a:r>
                <a:rPr lang="en-US" sz="1800" dirty="0" err="1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proj</a:t>
              </a:r>
              <a:r>
                <a:rPr lang="en-US" sz="1800" dirty="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”</a:t>
              </a:r>
              <a:endParaRPr sz="18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44" name="Google Shape;544;p27"/>
            <p:cNvSpPr txBox="1"/>
            <p:nvPr/>
          </p:nvSpPr>
          <p:spPr>
            <a:xfrm>
              <a:off x="6600285" y="3858194"/>
              <a:ext cx="21344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IF $method == “GET”</a:t>
              </a:r>
              <a:endParaRPr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cxnSp>
          <p:nvCxnSpPr>
            <p:cNvPr id="545" name="Google Shape;545;p27"/>
            <p:cNvCxnSpPr>
              <a:cxnSpLocks/>
              <a:stCxn id="543" idx="2"/>
              <a:endCxn id="544" idx="0"/>
            </p:cNvCxnSpPr>
            <p:nvPr/>
          </p:nvCxnSpPr>
          <p:spPr>
            <a:xfrm flipH="1">
              <a:off x="7667493" y="3136370"/>
              <a:ext cx="869877" cy="721824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46" name="Google Shape;546;p27"/>
            <p:cNvCxnSpPr>
              <a:stCxn id="544" idx="2"/>
            </p:cNvCxnSpPr>
            <p:nvPr/>
          </p:nvCxnSpPr>
          <p:spPr>
            <a:xfrm flipH="1">
              <a:off x="6764793" y="4135193"/>
              <a:ext cx="902700" cy="624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547" name="Google Shape;547;p27"/>
            <p:cNvSpPr txBox="1"/>
            <p:nvPr/>
          </p:nvSpPr>
          <p:spPr>
            <a:xfrm>
              <a:off x="7886008" y="3365751"/>
              <a:ext cx="395440" cy="2154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True</a:t>
              </a:r>
              <a:endParaRPr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27"/>
            <p:cNvSpPr txBox="1"/>
            <p:nvPr/>
          </p:nvSpPr>
          <p:spPr>
            <a:xfrm>
              <a:off x="7142673" y="4303823"/>
              <a:ext cx="351239" cy="2154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True</a:t>
              </a:r>
              <a:endParaRPr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49" name="Google Shape;549;p27"/>
            <p:cNvCxnSpPr>
              <a:cxnSpLocks/>
              <a:stCxn id="543" idx="2"/>
              <a:endCxn id="550" idx="0"/>
            </p:cNvCxnSpPr>
            <p:nvPr/>
          </p:nvCxnSpPr>
          <p:spPr>
            <a:xfrm>
              <a:off x="8537370" y="3136370"/>
              <a:ext cx="719926" cy="707894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551" name="Google Shape;551;p27"/>
            <p:cNvSpPr txBox="1"/>
            <p:nvPr/>
          </p:nvSpPr>
          <p:spPr>
            <a:xfrm flipH="1">
              <a:off x="8669846" y="3381149"/>
              <a:ext cx="449202" cy="2154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False</a:t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27"/>
            <p:cNvSpPr txBox="1"/>
            <p:nvPr/>
          </p:nvSpPr>
          <p:spPr>
            <a:xfrm flipH="1">
              <a:off x="9102060" y="3844264"/>
              <a:ext cx="310473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···</a:t>
              </a:r>
              <a:endParaRPr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2" name="Google Shape;552;p27"/>
            <p:cNvCxnSpPr>
              <a:stCxn id="544" idx="2"/>
              <a:endCxn id="553" idx="0"/>
            </p:cNvCxnSpPr>
            <p:nvPr/>
          </p:nvCxnSpPr>
          <p:spPr>
            <a:xfrm>
              <a:off x="7667493" y="4135193"/>
              <a:ext cx="882900" cy="63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554" name="Google Shape;554;p27"/>
            <p:cNvSpPr txBox="1"/>
            <p:nvPr/>
          </p:nvSpPr>
          <p:spPr>
            <a:xfrm flipH="1">
              <a:off x="7918731" y="4328203"/>
              <a:ext cx="449202" cy="2154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False</a:t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27"/>
            <p:cNvSpPr txBox="1"/>
            <p:nvPr/>
          </p:nvSpPr>
          <p:spPr>
            <a:xfrm flipH="1">
              <a:off x="8376947" y="4771057"/>
              <a:ext cx="347026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···</a:t>
              </a:r>
              <a:endParaRPr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27"/>
            <p:cNvSpPr txBox="1"/>
            <p:nvPr/>
          </p:nvSpPr>
          <p:spPr>
            <a:xfrm>
              <a:off x="6087716" y="4790198"/>
              <a:ext cx="1287532" cy="707886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rPr>
                <a:t>50% deny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rPr>
                <a:t>50% allow</a:t>
              </a:r>
              <a:endParaRPr sz="20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grpSp>
        <p:nvGrpSpPr>
          <p:cNvPr id="556" name="Google Shape;556;p27"/>
          <p:cNvGrpSpPr/>
          <p:nvPr/>
        </p:nvGrpSpPr>
        <p:grpSpPr>
          <a:xfrm>
            <a:off x="5616145" y="2052106"/>
            <a:ext cx="4204531" cy="4414552"/>
            <a:chOff x="5605512" y="1977675"/>
            <a:chExt cx="4204531" cy="4414552"/>
          </a:xfrm>
        </p:grpSpPr>
        <p:sp>
          <p:nvSpPr>
            <p:cNvPr id="557" name="Google Shape;557;p27"/>
            <p:cNvSpPr/>
            <p:nvPr/>
          </p:nvSpPr>
          <p:spPr>
            <a:xfrm>
              <a:off x="5605512" y="4759793"/>
              <a:ext cx="2701351" cy="1625132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27"/>
            <p:cNvSpPr txBox="1"/>
            <p:nvPr/>
          </p:nvSpPr>
          <p:spPr>
            <a:xfrm>
              <a:off x="5791199" y="1977675"/>
              <a:ext cx="401878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Time-changing decision tree-represented policy</a:t>
              </a:r>
              <a:endParaRPr/>
            </a:p>
          </p:txBody>
        </p:sp>
        <p:grpSp>
          <p:nvGrpSpPr>
            <p:cNvPr id="559" name="Google Shape;559;p27"/>
            <p:cNvGrpSpPr/>
            <p:nvPr/>
          </p:nvGrpSpPr>
          <p:grpSpPr>
            <a:xfrm>
              <a:off x="5762048" y="4759794"/>
              <a:ext cx="2400198" cy="1632433"/>
              <a:chOff x="713116" y="3771666"/>
              <a:chExt cx="2400198" cy="1665352"/>
            </a:xfrm>
          </p:grpSpPr>
          <p:sp>
            <p:nvSpPr>
              <p:cNvPr id="560" name="Google Shape;560;p27"/>
              <p:cNvSpPr txBox="1"/>
              <p:nvPr/>
            </p:nvSpPr>
            <p:spPr>
              <a:xfrm>
                <a:off x="1403641" y="4848435"/>
                <a:ext cx="412292" cy="345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rPr>
                  <a:t>T2</a:t>
                </a:r>
                <a:endParaRPr sz="1600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561" name="Google Shape;561;p27"/>
              <p:cNvSpPr txBox="1"/>
              <p:nvPr/>
            </p:nvSpPr>
            <p:spPr>
              <a:xfrm>
                <a:off x="1763051" y="4849914"/>
                <a:ext cx="412292" cy="345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rPr>
                  <a:t>T3</a:t>
                </a:r>
                <a:endParaRPr sz="1600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562" name="Google Shape;562;p27"/>
              <p:cNvSpPr txBox="1"/>
              <p:nvPr/>
            </p:nvSpPr>
            <p:spPr>
              <a:xfrm>
                <a:off x="2159535" y="4847590"/>
                <a:ext cx="412292" cy="345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rPr>
                  <a:t>T4</a:t>
                </a:r>
                <a:endParaRPr sz="1600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563" name="Google Shape;563;p27"/>
              <p:cNvSpPr txBox="1"/>
              <p:nvPr/>
            </p:nvSpPr>
            <p:spPr>
              <a:xfrm>
                <a:off x="2531843" y="4848866"/>
                <a:ext cx="412292" cy="345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rPr>
                  <a:t>T5</a:t>
                </a:r>
                <a:endParaRPr sz="1600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564" name="Google Shape;564;p27"/>
              <p:cNvSpPr txBox="1"/>
              <p:nvPr/>
            </p:nvSpPr>
            <p:spPr>
              <a:xfrm>
                <a:off x="868811" y="4077622"/>
                <a:ext cx="583814" cy="345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rPr>
                  <a:t>deny</a:t>
                </a:r>
                <a:endParaRPr sz="1600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565" name="Google Shape;565;p27"/>
              <p:cNvSpPr txBox="1"/>
              <p:nvPr/>
            </p:nvSpPr>
            <p:spPr>
              <a:xfrm>
                <a:off x="829100" y="4455516"/>
                <a:ext cx="641522" cy="345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rPr>
                  <a:t>allow</a:t>
                </a:r>
                <a:endParaRPr sz="1400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566" name="Google Shape;566;p27"/>
              <p:cNvSpPr txBox="1"/>
              <p:nvPr/>
            </p:nvSpPr>
            <p:spPr>
              <a:xfrm>
                <a:off x="713116" y="3771666"/>
                <a:ext cx="748923" cy="3767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rPr>
                  <a:t>Status</a:t>
                </a:r>
                <a:endParaRPr sz="1400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grpSp>
            <p:nvGrpSpPr>
              <p:cNvPr id="567" name="Google Shape;567;p27"/>
              <p:cNvGrpSpPr/>
              <p:nvPr/>
            </p:nvGrpSpPr>
            <p:grpSpPr>
              <a:xfrm>
                <a:off x="1356519" y="3865757"/>
                <a:ext cx="1756795" cy="1100253"/>
                <a:chOff x="1356519" y="3865757"/>
                <a:chExt cx="1756795" cy="1100253"/>
              </a:xfrm>
            </p:grpSpPr>
            <p:cxnSp>
              <p:nvCxnSpPr>
                <p:cNvPr id="568" name="Google Shape;568;p27"/>
                <p:cNvCxnSpPr/>
                <p:nvPr/>
              </p:nvCxnSpPr>
              <p:spPr>
                <a:xfrm rot="10800000">
                  <a:off x="1415992" y="3865757"/>
                  <a:ext cx="0" cy="1100253"/>
                </a:xfrm>
                <a:prstGeom prst="straightConnector1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569" name="Google Shape;569;p27"/>
                <p:cNvCxnSpPr/>
                <p:nvPr/>
              </p:nvCxnSpPr>
              <p:spPr>
                <a:xfrm>
                  <a:off x="1356519" y="4869366"/>
                  <a:ext cx="1756795" cy="0"/>
                </a:xfrm>
                <a:prstGeom prst="straightConnector1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570" name="Google Shape;570;p27"/>
                <p:cNvCxnSpPr/>
                <p:nvPr/>
              </p:nvCxnSpPr>
              <p:spPr>
                <a:xfrm>
                  <a:off x="1415992" y="4222595"/>
                  <a:ext cx="66907" cy="0"/>
                </a:xfrm>
                <a:prstGeom prst="straightConnector1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1" name="Google Shape;571;p27"/>
                <p:cNvCxnSpPr/>
                <p:nvPr/>
              </p:nvCxnSpPr>
              <p:spPr>
                <a:xfrm>
                  <a:off x="1418866" y="4610786"/>
                  <a:ext cx="66907" cy="0"/>
                </a:xfrm>
                <a:prstGeom prst="straightConnector1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572" name="Google Shape;572;p27"/>
                <p:cNvSpPr/>
                <p:nvPr/>
              </p:nvSpPr>
              <p:spPr>
                <a:xfrm>
                  <a:off x="1555137" y="4200569"/>
                  <a:ext cx="51758" cy="5175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lt1"/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3" name="Google Shape;573;p27"/>
                <p:cNvSpPr/>
                <p:nvPr/>
              </p:nvSpPr>
              <p:spPr>
                <a:xfrm>
                  <a:off x="1954711" y="4197530"/>
                  <a:ext cx="51758" cy="5175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lt1"/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" name="Google Shape;574;p27"/>
                <p:cNvSpPr/>
                <p:nvPr/>
              </p:nvSpPr>
              <p:spPr>
                <a:xfrm>
                  <a:off x="2321155" y="4569584"/>
                  <a:ext cx="51758" cy="5175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lt1"/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Google Shape;575;p27"/>
                <p:cNvSpPr/>
                <p:nvPr/>
              </p:nvSpPr>
              <p:spPr>
                <a:xfrm>
                  <a:off x="2703186" y="4566564"/>
                  <a:ext cx="51758" cy="5175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lt1"/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576" name="Google Shape;576;p27"/>
                <p:cNvCxnSpPr>
                  <a:stCxn id="572" idx="1"/>
                  <a:endCxn id="573" idx="1"/>
                </p:cNvCxnSpPr>
                <p:nvPr/>
              </p:nvCxnSpPr>
              <p:spPr>
                <a:xfrm rot="10800000" flipH="1">
                  <a:off x="1568077" y="4223448"/>
                  <a:ext cx="399600" cy="3000"/>
                </a:xfrm>
                <a:prstGeom prst="straightConnector1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7" name="Google Shape;577;p27"/>
                <p:cNvCxnSpPr>
                  <a:stCxn id="573" idx="1"/>
                  <a:endCxn id="574" idx="5"/>
                </p:cNvCxnSpPr>
                <p:nvPr/>
              </p:nvCxnSpPr>
              <p:spPr>
                <a:xfrm>
                  <a:off x="1967650" y="4223409"/>
                  <a:ext cx="392400" cy="372300"/>
                </a:xfrm>
                <a:prstGeom prst="straightConnector1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578" name="Google Shape;578;p27"/>
                <p:cNvCxnSpPr>
                  <a:stCxn id="574" idx="5"/>
                  <a:endCxn id="575" idx="1"/>
                </p:cNvCxnSpPr>
                <p:nvPr/>
              </p:nvCxnSpPr>
              <p:spPr>
                <a:xfrm rot="10800000" flipH="1">
                  <a:off x="2359974" y="4592463"/>
                  <a:ext cx="356100" cy="3000"/>
                </a:xfrm>
                <a:prstGeom prst="straightConnector1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579" name="Google Shape;579;p27"/>
              <p:cNvSpPr txBox="1"/>
              <p:nvPr/>
            </p:nvSpPr>
            <p:spPr>
              <a:xfrm>
                <a:off x="1661972" y="5060238"/>
                <a:ext cx="1215397" cy="3767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rPr>
                  <a:t>Timestamp</a:t>
                </a:r>
                <a:endParaRPr sz="1400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cxnSp>
            <p:nvCxnSpPr>
              <p:cNvPr id="580" name="Google Shape;580;p27"/>
              <p:cNvCxnSpPr/>
              <p:nvPr/>
            </p:nvCxnSpPr>
            <p:spPr>
              <a:xfrm rot="10800000" flipH="1">
                <a:off x="1577187" y="4810125"/>
                <a:ext cx="415" cy="59243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1" name="Google Shape;581;p27"/>
              <p:cNvCxnSpPr/>
              <p:nvPr/>
            </p:nvCxnSpPr>
            <p:spPr>
              <a:xfrm rot="10800000" flipH="1">
                <a:off x="1977141" y="4806950"/>
                <a:ext cx="415" cy="59243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2" name="Google Shape;582;p27"/>
              <p:cNvCxnSpPr/>
              <p:nvPr/>
            </p:nvCxnSpPr>
            <p:spPr>
              <a:xfrm rot="10800000" flipH="1">
                <a:off x="2359147" y="4810125"/>
                <a:ext cx="415" cy="59243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583" name="Google Shape;583;p27"/>
              <p:cNvCxnSpPr/>
              <p:nvPr/>
            </p:nvCxnSpPr>
            <p:spPr>
              <a:xfrm rot="10800000" flipH="1">
                <a:off x="2744166" y="4810125"/>
                <a:ext cx="415" cy="59243"/>
              </a:xfrm>
              <a:prstGeom prst="straightConnector1">
                <a:avLst/>
              </a:pr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584" name="Google Shape;584;p27"/>
            <p:cNvSpPr txBox="1"/>
            <p:nvPr/>
          </p:nvSpPr>
          <p:spPr>
            <a:xfrm>
              <a:off x="7567843" y="2859369"/>
              <a:ext cx="22422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IF $prefix1 == “/</a:t>
              </a:r>
              <a:r>
                <a:rPr lang="en-US" sz="1800" dirty="0" err="1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proj</a:t>
              </a:r>
              <a:r>
                <a:rPr lang="en-US" sz="1800" dirty="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”</a:t>
              </a:r>
              <a:endParaRPr sz="18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585" name="Google Shape;585;p27"/>
            <p:cNvSpPr txBox="1"/>
            <p:nvPr/>
          </p:nvSpPr>
          <p:spPr>
            <a:xfrm>
              <a:off x="6697269" y="3858194"/>
              <a:ext cx="21344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IF $method == “GET”</a:t>
              </a:r>
              <a:endParaRPr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cxnSp>
          <p:nvCxnSpPr>
            <p:cNvPr id="586" name="Google Shape;586;p27"/>
            <p:cNvCxnSpPr>
              <a:stCxn id="584" idx="2"/>
              <a:endCxn id="585" idx="0"/>
            </p:cNvCxnSpPr>
            <p:nvPr/>
          </p:nvCxnSpPr>
          <p:spPr>
            <a:xfrm flipH="1">
              <a:off x="7764343" y="3136269"/>
              <a:ext cx="924600" cy="721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587" name="Google Shape;587;p27"/>
            <p:cNvCxnSpPr>
              <a:stCxn id="585" idx="2"/>
              <a:endCxn id="557" idx="0"/>
            </p:cNvCxnSpPr>
            <p:nvPr/>
          </p:nvCxnSpPr>
          <p:spPr>
            <a:xfrm flipH="1">
              <a:off x="6956276" y="4135193"/>
              <a:ext cx="808200" cy="624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588" name="Google Shape;588;p27"/>
            <p:cNvSpPr txBox="1"/>
            <p:nvPr/>
          </p:nvSpPr>
          <p:spPr>
            <a:xfrm>
              <a:off x="7982992" y="3365750"/>
              <a:ext cx="490939" cy="2154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True</a:t>
              </a:r>
              <a:endParaRPr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27"/>
            <p:cNvSpPr txBox="1"/>
            <p:nvPr/>
          </p:nvSpPr>
          <p:spPr>
            <a:xfrm>
              <a:off x="7239657" y="4303823"/>
              <a:ext cx="512461" cy="2154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True</a:t>
              </a:r>
              <a:endParaRPr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90" name="Google Shape;590;p27"/>
            <p:cNvCxnSpPr>
              <a:stCxn id="584" idx="2"/>
              <a:endCxn id="591" idx="0"/>
            </p:cNvCxnSpPr>
            <p:nvPr/>
          </p:nvCxnSpPr>
          <p:spPr>
            <a:xfrm>
              <a:off x="8688943" y="3136269"/>
              <a:ext cx="665400" cy="708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592" name="Google Shape;592;p27"/>
            <p:cNvSpPr txBox="1"/>
            <p:nvPr/>
          </p:nvSpPr>
          <p:spPr>
            <a:xfrm flipH="1">
              <a:off x="8766830" y="3381149"/>
              <a:ext cx="449202" cy="2154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False</a:t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27"/>
            <p:cNvSpPr txBox="1"/>
            <p:nvPr/>
          </p:nvSpPr>
          <p:spPr>
            <a:xfrm flipH="1">
              <a:off x="9199044" y="3844264"/>
              <a:ext cx="310473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···</a:t>
              </a:r>
              <a:endParaRPr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93" name="Google Shape;593;p27"/>
            <p:cNvCxnSpPr>
              <a:stCxn id="585" idx="2"/>
              <a:endCxn id="594" idx="0"/>
            </p:cNvCxnSpPr>
            <p:nvPr/>
          </p:nvCxnSpPr>
          <p:spPr>
            <a:xfrm>
              <a:off x="7764476" y="4135193"/>
              <a:ext cx="882900" cy="63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595" name="Google Shape;595;p27"/>
            <p:cNvSpPr txBox="1"/>
            <p:nvPr/>
          </p:nvSpPr>
          <p:spPr>
            <a:xfrm flipH="1">
              <a:off x="8015715" y="4328203"/>
              <a:ext cx="449202" cy="2154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False</a:t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27"/>
            <p:cNvSpPr txBox="1"/>
            <p:nvPr/>
          </p:nvSpPr>
          <p:spPr>
            <a:xfrm flipH="1">
              <a:off x="8473931" y="4771057"/>
              <a:ext cx="347026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···</a:t>
              </a:r>
              <a:endParaRPr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8"/>
          <p:cNvSpPr txBox="1">
            <a:spLocks noGrp="1"/>
          </p:cNvSpPr>
          <p:nvPr>
            <p:ph type="title"/>
          </p:nvPr>
        </p:nvSpPr>
        <p:spPr>
          <a:xfrm>
            <a:off x="838199" y="28569"/>
            <a:ext cx="10515599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New Challenge: how to infer policies with changes</a:t>
            </a:r>
            <a:endParaRPr sz="3959"/>
          </a:p>
        </p:txBody>
      </p:sp>
      <p:sp>
        <p:nvSpPr>
          <p:cNvPr id="602" name="Google Shape;602;p28"/>
          <p:cNvSpPr txBox="1">
            <a:spLocks noGrp="1"/>
          </p:cNvSpPr>
          <p:nvPr>
            <p:ph type="body" idx="1"/>
          </p:nvPr>
        </p:nvSpPr>
        <p:spPr>
          <a:xfrm>
            <a:off x="612064" y="1000120"/>
            <a:ext cx="11579935" cy="4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Traditional decision tree learning algorithms cannot recognize policies with changes</a:t>
            </a: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/>
          </a:p>
        </p:txBody>
      </p:sp>
      <p:sp>
        <p:nvSpPr>
          <p:cNvPr id="603" name="Google Shape;603;p28"/>
          <p:cNvSpPr txBox="1">
            <a:spLocks noGrp="1"/>
          </p:cNvSpPr>
          <p:nvPr>
            <p:ph type="sldNum" idx="12"/>
          </p:nvPr>
        </p:nvSpPr>
        <p:spPr>
          <a:xfrm>
            <a:off x="10260419" y="6384925"/>
            <a:ext cx="10933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604" name="Google Shape;604;p28"/>
          <p:cNvSpPr/>
          <p:nvPr/>
        </p:nvSpPr>
        <p:spPr>
          <a:xfrm>
            <a:off x="1424067" y="2038664"/>
            <a:ext cx="3657599" cy="71952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413" t="-60343" b="-10516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5" name="Google Shape;605;p28"/>
          <p:cNvSpPr/>
          <p:nvPr/>
        </p:nvSpPr>
        <p:spPr>
          <a:xfrm>
            <a:off x="5606322" y="2053654"/>
            <a:ext cx="3657599" cy="71952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2413" t="-60340" b="-10688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9"/>
          <p:cNvSpPr txBox="1">
            <a:spLocks noGrp="1"/>
          </p:cNvSpPr>
          <p:nvPr>
            <p:ph type="title"/>
          </p:nvPr>
        </p:nvSpPr>
        <p:spPr>
          <a:xfrm>
            <a:off x="838199" y="28569"/>
            <a:ext cx="10515599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New Challenge: how to infer policies with changes</a:t>
            </a:r>
            <a:endParaRPr sz="3959"/>
          </a:p>
        </p:txBody>
      </p:sp>
      <p:sp>
        <p:nvSpPr>
          <p:cNvPr id="612" name="Google Shape;612;p29"/>
          <p:cNvSpPr txBox="1">
            <a:spLocks noGrp="1"/>
          </p:cNvSpPr>
          <p:nvPr>
            <p:ph type="body" idx="1"/>
          </p:nvPr>
        </p:nvSpPr>
        <p:spPr>
          <a:xfrm>
            <a:off x="612064" y="1000120"/>
            <a:ext cx="11579935" cy="4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Traditional decision tree learning algorithms cannot recognize policies with changes</a:t>
            </a: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/>
          </a:p>
        </p:txBody>
      </p:sp>
      <p:sp>
        <p:nvSpPr>
          <p:cNvPr id="613" name="Google Shape;613;p29"/>
          <p:cNvSpPr txBox="1">
            <a:spLocks noGrp="1"/>
          </p:cNvSpPr>
          <p:nvPr>
            <p:ph type="sldNum" idx="12"/>
          </p:nvPr>
        </p:nvSpPr>
        <p:spPr>
          <a:xfrm>
            <a:off x="10260419" y="6384925"/>
            <a:ext cx="10933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614" name="Google Shape;614;p29"/>
          <p:cNvSpPr/>
          <p:nvPr/>
        </p:nvSpPr>
        <p:spPr>
          <a:xfrm>
            <a:off x="1424067" y="1933734"/>
            <a:ext cx="6672865" cy="502321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Gini impurity / entropy: measure the purity of a </a:t>
            </a: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set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15" name="Google Shape;615;p29"/>
          <p:cNvGrpSpPr/>
          <p:nvPr/>
        </p:nvGrpSpPr>
        <p:grpSpPr>
          <a:xfrm>
            <a:off x="1484027" y="2784450"/>
            <a:ext cx="3517622" cy="3915894"/>
            <a:chOff x="1484027" y="3069260"/>
            <a:chExt cx="3517622" cy="3915894"/>
          </a:xfrm>
        </p:grpSpPr>
        <p:grpSp>
          <p:nvGrpSpPr>
            <p:cNvPr id="616" name="Google Shape;616;p29"/>
            <p:cNvGrpSpPr/>
            <p:nvPr/>
          </p:nvGrpSpPr>
          <p:grpSpPr>
            <a:xfrm>
              <a:off x="1484027" y="3069260"/>
              <a:ext cx="3517622" cy="2638720"/>
              <a:chOff x="6087716" y="2859364"/>
              <a:chExt cx="3517622" cy="2638720"/>
            </a:xfrm>
          </p:grpSpPr>
          <p:sp>
            <p:nvSpPr>
              <p:cNvPr id="617" name="Google Shape;617;p29"/>
              <p:cNvSpPr txBox="1"/>
              <p:nvPr/>
            </p:nvSpPr>
            <p:spPr>
              <a:xfrm>
                <a:off x="7470838" y="2859364"/>
                <a:ext cx="21345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IF $prefix1 == “/proj”</a:t>
                </a:r>
                <a:endParaRPr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618" name="Google Shape;618;p29"/>
              <p:cNvSpPr txBox="1"/>
              <p:nvPr/>
            </p:nvSpPr>
            <p:spPr>
              <a:xfrm>
                <a:off x="6600285" y="3858194"/>
                <a:ext cx="213441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IF $method == “GET”</a:t>
                </a:r>
                <a:endParaRPr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cxnSp>
            <p:nvCxnSpPr>
              <p:cNvPr id="619" name="Google Shape;619;p29"/>
              <p:cNvCxnSpPr>
                <a:stCxn id="617" idx="2"/>
                <a:endCxn id="618" idx="0"/>
              </p:cNvCxnSpPr>
              <p:nvPr/>
            </p:nvCxnSpPr>
            <p:spPr>
              <a:xfrm flipH="1">
                <a:off x="7667488" y="3136264"/>
                <a:ext cx="870600" cy="721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620" name="Google Shape;620;p29"/>
              <p:cNvCxnSpPr>
                <a:stCxn id="618" idx="2"/>
              </p:cNvCxnSpPr>
              <p:nvPr/>
            </p:nvCxnSpPr>
            <p:spPr>
              <a:xfrm flipH="1">
                <a:off x="6764793" y="4135193"/>
                <a:ext cx="902700" cy="624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621" name="Google Shape;621;p29"/>
              <p:cNvSpPr txBox="1"/>
              <p:nvPr/>
            </p:nvSpPr>
            <p:spPr>
              <a:xfrm>
                <a:off x="7886008" y="3365750"/>
                <a:ext cx="511915" cy="21544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True</a:t>
                </a:r>
                <a:endParaRPr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29"/>
              <p:cNvSpPr txBox="1"/>
              <p:nvPr/>
            </p:nvSpPr>
            <p:spPr>
              <a:xfrm>
                <a:off x="7142673" y="4303822"/>
                <a:ext cx="524815" cy="21544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True</a:t>
                </a:r>
                <a:endParaRPr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29"/>
              <p:cNvSpPr txBox="1"/>
              <p:nvPr/>
            </p:nvSpPr>
            <p:spPr>
              <a:xfrm>
                <a:off x="6087716" y="4790198"/>
                <a:ext cx="1287532" cy="707886"/>
              </a:xfrm>
              <a:prstGeom prst="rect">
                <a:avLst/>
              </a:prstGeom>
              <a:solidFill>
                <a:schemeClr val="accent2"/>
              </a:solidFill>
              <a:ln w="12700" cap="flat" cmpd="sng">
                <a:solidFill>
                  <a:srgbClr val="AC5B2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rPr>
                  <a:t>50% deny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rPr>
                  <a:t>50% allow</a:t>
                </a:r>
                <a:endParaRPr sz="2000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</p:grpSp>
        <p:sp>
          <p:nvSpPr>
            <p:cNvPr id="624" name="Google Shape;624;p29"/>
            <p:cNvSpPr/>
            <p:nvPr/>
          </p:nvSpPr>
          <p:spPr>
            <a:xfrm>
              <a:off x="1484028" y="5848136"/>
              <a:ext cx="2134415" cy="113701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l="-4117" t="-1084" b="-4346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625" name="Google Shape;625;p29"/>
          <p:cNvGrpSpPr/>
          <p:nvPr/>
        </p:nvGrpSpPr>
        <p:grpSpPr>
          <a:xfrm>
            <a:off x="5543164" y="2880875"/>
            <a:ext cx="3712512" cy="3551452"/>
            <a:chOff x="5543164" y="3240635"/>
            <a:chExt cx="3712512" cy="3551452"/>
          </a:xfrm>
        </p:grpSpPr>
        <p:grpSp>
          <p:nvGrpSpPr>
            <p:cNvPr id="626" name="Google Shape;626;p29"/>
            <p:cNvGrpSpPr/>
            <p:nvPr/>
          </p:nvGrpSpPr>
          <p:grpSpPr>
            <a:xfrm>
              <a:off x="5543164" y="3240635"/>
              <a:ext cx="3712512" cy="2330942"/>
              <a:chOff x="5892845" y="2859366"/>
              <a:chExt cx="3712512" cy="2330942"/>
            </a:xfrm>
          </p:grpSpPr>
          <p:sp>
            <p:nvSpPr>
              <p:cNvPr id="627" name="Google Shape;627;p29"/>
              <p:cNvSpPr txBox="1"/>
              <p:nvPr/>
            </p:nvSpPr>
            <p:spPr>
              <a:xfrm>
                <a:off x="7470857" y="2859366"/>
                <a:ext cx="21345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IF $prefix1 == “/proj”</a:t>
                </a:r>
                <a:endParaRPr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628" name="Google Shape;628;p29"/>
              <p:cNvSpPr txBox="1"/>
              <p:nvPr/>
            </p:nvSpPr>
            <p:spPr>
              <a:xfrm>
                <a:off x="6600285" y="3858194"/>
                <a:ext cx="213441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IF $method == “GET”</a:t>
                </a:r>
                <a:endParaRPr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cxnSp>
            <p:nvCxnSpPr>
              <p:cNvPr id="629" name="Google Shape;629;p29"/>
              <p:cNvCxnSpPr>
                <a:stCxn id="627" idx="2"/>
                <a:endCxn id="628" idx="0"/>
              </p:cNvCxnSpPr>
              <p:nvPr/>
            </p:nvCxnSpPr>
            <p:spPr>
              <a:xfrm flipH="1">
                <a:off x="7667507" y="3136266"/>
                <a:ext cx="870600" cy="721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630" name="Google Shape;630;p29"/>
              <p:cNvCxnSpPr>
                <a:stCxn id="628" idx="2"/>
                <a:endCxn id="631" idx="0"/>
              </p:cNvCxnSpPr>
              <p:nvPr/>
            </p:nvCxnSpPr>
            <p:spPr>
              <a:xfrm flipH="1">
                <a:off x="6953793" y="4135193"/>
                <a:ext cx="713700" cy="654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632" name="Google Shape;632;p29"/>
              <p:cNvSpPr txBox="1"/>
              <p:nvPr/>
            </p:nvSpPr>
            <p:spPr>
              <a:xfrm>
                <a:off x="7886008" y="3365751"/>
                <a:ext cx="398983" cy="21544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True</a:t>
                </a:r>
                <a:endParaRPr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29"/>
              <p:cNvSpPr txBox="1"/>
              <p:nvPr/>
            </p:nvSpPr>
            <p:spPr>
              <a:xfrm>
                <a:off x="7142673" y="4303823"/>
                <a:ext cx="524820" cy="21544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True</a:t>
                </a:r>
                <a:endParaRPr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29"/>
              <p:cNvSpPr txBox="1"/>
              <p:nvPr/>
            </p:nvSpPr>
            <p:spPr>
              <a:xfrm>
                <a:off x="5892845" y="4790198"/>
                <a:ext cx="2122163" cy="400110"/>
              </a:xfrm>
              <a:prstGeom prst="rect">
                <a:avLst/>
              </a:prstGeom>
              <a:solidFill>
                <a:schemeClr val="accent6"/>
              </a:solidFill>
              <a:ln w="12700" cap="flat" cmpd="sng">
                <a:solidFill>
                  <a:srgbClr val="517E3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rPr>
                  <a:t>100% deny (allow)</a:t>
                </a:r>
                <a:endParaRPr/>
              </a:p>
            </p:txBody>
          </p:sp>
        </p:grpSp>
        <p:sp>
          <p:nvSpPr>
            <p:cNvPr id="634" name="Google Shape;634;p29"/>
            <p:cNvSpPr/>
            <p:nvPr/>
          </p:nvSpPr>
          <p:spPr>
            <a:xfrm>
              <a:off x="5568148" y="5794118"/>
              <a:ext cx="2134415" cy="99796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l="-3508" t="-7499" b="-12497"/>
              </a:stretch>
            </a:blip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635" name="Google Shape;635;p29"/>
          <p:cNvSpPr txBox="1"/>
          <p:nvPr/>
        </p:nvSpPr>
        <p:spPr>
          <a:xfrm>
            <a:off x="7441661" y="1914287"/>
            <a:ext cx="684455" cy="52322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407527" y="1231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Let’s start with a recent data breach incident</a:t>
            </a:r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grpSp>
        <p:nvGrpSpPr>
          <p:cNvPr id="117" name="Google Shape;117;p3"/>
          <p:cNvGrpSpPr/>
          <p:nvPr/>
        </p:nvGrpSpPr>
        <p:grpSpPr>
          <a:xfrm>
            <a:off x="807748" y="1338619"/>
            <a:ext cx="10627695" cy="1200329"/>
            <a:chOff x="807748" y="1447474"/>
            <a:chExt cx="10627695" cy="1200329"/>
          </a:xfrm>
        </p:grpSpPr>
        <p:sp>
          <p:nvSpPr>
            <p:cNvPr id="118" name="Google Shape;118;p3"/>
            <p:cNvSpPr/>
            <p:nvPr/>
          </p:nvSpPr>
          <p:spPr>
            <a:xfrm>
              <a:off x="2808516" y="1447474"/>
              <a:ext cx="862692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breach impacts 100 Million people (July 30, 2019)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9" name="Google Shape;11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7748" y="1553693"/>
              <a:ext cx="1913684" cy="1039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3"/>
          <p:cNvSpPr/>
          <p:nvPr/>
        </p:nvSpPr>
        <p:spPr>
          <a:xfrm>
            <a:off x="820477" y="2598869"/>
            <a:ext cx="11371524" cy="36528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" marR="0" lvl="0" indent="-3429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▪"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it happened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hacker gained access through a broken firewall with 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access control misconfigurations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(March 22, 2019).</a:t>
            </a:r>
            <a:endParaRPr/>
          </a:p>
        </p:txBody>
      </p:sp>
      <p:grpSp>
        <p:nvGrpSpPr>
          <p:cNvPr id="121" name="Google Shape;121;p3"/>
          <p:cNvGrpSpPr/>
          <p:nvPr/>
        </p:nvGrpSpPr>
        <p:grpSpPr>
          <a:xfrm>
            <a:off x="1698169" y="3811468"/>
            <a:ext cx="8063673" cy="3161830"/>
            <a:chOff x="2144860" y="13881749"/>
            <a:chExt cx="11854121" cy="4648094"/>
          </a:xfrm>
        </p:grpSpPr>
        <p:grpSp>
          <p:nvGrpSpPr>
            <p:cNvPr id="122" name="Google Shape;122;p3"/>
            <p:cNvGrpSpPr/>
            <p:nvPr/>
          </p:nvGrpSpPr>
          <p:grpSpPr>
            <a:xfrm>
              <a:off x="2144860" y="13881749"/>
              <a:ext cx="11854121" cy="4648094"/>
              <a:chOff x="2144860" y="13106401"/>
              <a:chExt cx="11854121" cy="4648094"/>
            </a:xfrm>
          </p:grpSpPr>
          <p:grpSp>
            <p:nvGrpSpPr>
              <p:cNvPr id="123" name="Google Shape;123;p3"/>
              <p:cNvGrpSpPr/>
              <p:nvPr/>
            </p:nvGrpSpPr>
            <p:grpSpPr>
              <a:xfrm>
                <a:off x="5730864" y="13106401"/>
                <a:ext cx="4327536" cy="4648094"/>
                <a:chOff x="5497173" y="13197177"/>
                <a:chExt cx="4327536" cy="4648094"/>
              </a:xfrm>
            </p:grpSpPr>
            <p:pic>
              <p:nvPicPr>
                <p:cNvPr id="124" name="Google Shape;124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5497173" y="13197177"/>
                  <a:ext cx="4327536" cy="464809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25" name="Google Shape;125;p3"/>
                <p:cNvSpPr/>
                <p:nvPr/>
              </p:nvSpPr>
              <p:spPr>
                <a:xfrm>
                  <a:off x="5679734" y="17286627"/>
                  <a:ext cx="4144975" cy="558641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126" name="Google Shape;126;p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2144860" y="14113369"/>
                <a:ext cx="2273313" cy="244170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7" name="Google Shape;127;p3"/>
              <p:cNvPicPr preferRelativeResize="0"/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10972800" y="14173200"/>
                <a:ext cx="3026181" cy="3026181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28" name="Google Shape;128;p3"/>
              <p:cNvCxnSpPr/>
              <p:nvPr/>
            </p:nvCxnSpPr>
            <p:spPr>
              <a:xfrm>
                <a:off x="4114800" y="15189258"/>
                <a:ext cx="2971800" cy="0"/>
              </a:xfrm>
              <a:prstGeom prst="straightConnector1">
                <a:avLst/>
              </a:prstGeom>
              <a:noFill/>
              <a:ln w="762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29" name="Google Shape;129;p3"/>
              <p:cNvCxnSpPr/>
              <p:nvPr/>
            </p:nvCxnSpPr>
            <p:spPr>
              <a:xfrm>
                <a:off x="8915400" y="15189258"/>
                <a:ext cx="2286000" cy="0"/>
              </a:xfrm>
              <a:prstGeom prst="straightConnector1">
                <a:avLst/>
              </a:prstGeom>
              <a:noFill/>
              <a:ln w="76200" cap="flat" cmpd="sng">
                <a:solidFill>
                  <a:srgbClr val="262626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</p:grpSp>
        <p:pic>
          <p:nvPicPr>
            <p:cNvPr id="130" name="Google Shape;130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563414" y="15772448"/>
              <a:ext cx="1705130" cy="128215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0"/>
          <p:cNvSpPr txBox="1">
            <a:spLocks noGrp="1"/>
          </p:cNvSpPr>
          <p:nvPr>
            <p:ph type="title"/>
          </p:nvPr>
        </p:nvSpPr>
        <p:spPr>
          <a:xfrm>
            <a:off x="838199" y="28569"/>
            <a:ext cx="10515599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New Challenge: how to infer policies with changes</a:t>
            </a:r>
            <a:endParaRPr sz="3959"/>
          </a:p>
        </p:txBody>
      </p:sp>
      <p:sp>
        <p:nvSpPr>
          <p:cNvPr id="642" name="Google Shape;642;p30"/>
          <p:cNvSpPr txBox="1">
            <a:spLocks noGrp="1"/>
          </p:cNvSpPr>
          <p:nvPr>
            <p:ph type="body" idx="1"/>
          </p:nvPr>
        </p:nvSpPr>
        <p:spPr>
          <a:xfrm>
            <a:off x="612064" y="1000120"/>
            <a:ext cx="11579935" cy="4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Traditional decision tree learning algorithms cannot recognize policies with changes</a:t>
            </a: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/>
          </a:p>
        </p:txBody>
      </p:sp>
      <p:sp>
        <p:nvSpPr>
          <p:cNvPr id="643" name="Google Shape;643;p30"/>
          <p:cNvSpPr txBox="1">
            <a:spLocks noGrp="1"/>
          </p:cNvSpPr>
          <p:nvPr>
            <p:ph type="sldNum" idx="12"/>
          </p:nvPr>
        </p:nvSpPr>
        <p:spPr>
          <a:xfrm>
            <a:off x="10260419" y="6384925"/>
            <a:ext cx="10933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644" name="Google Shape;644;p30"/>
          <p:cNvSpPr/>
          <p:nvPr/>
        </p:nvSpPr>
        <p:spPr>
          <a:xfrm>
            <a:off x="1424067" y="1915738"/>
            <a:ext cx="6672865" cy="53004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Gini impurity / entropy: measure the purity of a </a:t>
            </a:r>
            <a:r>
              <a:rPr lang="en-US" sz="32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set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5" name="Google Shape;645;p30"/>
          <p:cNvGrpSpPr/>
          <p:nvPr/>
        </p:nvGrpSpPr>
        <p:grpSpPr>
          <a:xfrm>
            <a:off x="1484027" y="2784450"/>
            <a:ext cx="3517622" cy="3224475"/>
            <a:chOff x="1484027" y="3069260"/>
            <a:chExt cx="3517622" cy="3224475"/>
          </a:xfrm>
        </p:grpSpPr>
        <p:grpSp>
          <p:nvGrpSpPr>
            <p:cNvPr id="646" name="Google Shape;646;p30"/>
            <p:cNvGrpSpPr/>
            <p:nvPr/>
          </p:nvGrpSpPr>
          <p:grpSpPr>
            <a:xfrm>
              <a:off x="1484027" y="3069260"/>
              <a:ext cx="3517622" cy="2638720"/>
              <a:chOff x="6087716" y="2859364"/>
              <a:chExt cx="3517622" cy="2638720"/>
            </a:xfrm>
          </p:grpSpPr>
          <p:sp>
            <p:nvSpPr>
              <p:cNvPr id="647" name="Google Shape;647;p30"/>
              <p:cNvSpPr txBox="1"/>
              <p:nvPr/>
            </p:nvSpPr>
            <p:spPr>
              <a:xfrm>
                <a:off x="7470838" y="2859364"/>
                <a:ext cx="21345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IF $prefix1 == “/proj”</a:t>
                </a:r>
                <a:endParaRPr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648" name="Google Shape;648;p30"/>
              <p:cNvSpPr txBox="1"/>
              <p:nvPr/>
            </p:nvSpPr>
            <p:spPr>
              <a:xfrm>
                <a:off x="6600285" y="3858194"/>
                <a:ext cx="213441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IF $method == “GET”</a:t>
                </a:r>
                <a:endParaRPr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cxnSp>
            <p:nvCxnSpPr>
              <p:cNvPr id="649" name="Google Shape;649;p30"/>
              <p:cNvCxnSpPr>
                <a:stCxn id="647" idx="2"/>
                <a:endCxn id="648" idx="0"/>
              </p:cNvCxnSpPr>
              <p:nvPr/>
            </p:nvCxnSpPr>
            <p:spPr>
              <a:xfrm flipH="1">
                <a:off x="7667488" y="3136264"/>
                <a:ext cx="870600" cy="721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650" name="Google Shape;650;p30"/>
              <p:cNvCxnSpPr>
                <a:stCxn id="648" idx="2"/>
              </p:cNvCxnSpPr>
              <p:nvPr/>
            </p:nvCxnSpPr>
            <p:spPr>
              <a:xfrm flipH="1">
                <a:off x="6764793" y="4135193"/>
                <a:ext cx="902700" cy="624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651" name="Google Shape;651;p30"/>
              <p:cNvSpPr txBox="1"/>
              <p:nvPr/>
            </p:nvSpPr>
            <p:spPr>
              <a:xfrm>
                <a:off x="7970090" y="3365750"/>
                <a:ext cx="406812" cy="21544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True</a:t>
                </a:r>
                <a:endParaRPr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30"/>
              <p:cNvSpPr txBox="1"/>
              <p:nvPr/>
            </p:nvSpPr>
            <p:spPr>
              <a:xfrm>
                <a:off x="7058593" y="4303823"/>
                <a:ext cx="524815" cy="21544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True</a:t>
                </a:r>
                <a:endParaRPr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30"/>
              <p:cNvSpPr txBox="1"/>
              <p:nvPr/>
            </p:nvSpPr>
            <p:spPr>
              <a:xfrm>
                <a:off x="6087716" y="4790198"/>
                <a:ext cx="1287532" cy="707886"/>
              </a:xfrm>
              <a:prstGeom prst="rect">
                <a:avLst/>
              </a:prstGeom>
              <a:solidFill>
                <a:schemeClr val="accent2"/>
              </a:solidFill>
              <a:ln w="12700" cap="flat" cmpd="sng">
                <a:solidFill>
                  <a:srgbClr val="AC5B2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rPr>
                  <a:t>50% deny</a:t>
                </a:r>
                <a:endParaRPr/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rPr>
                  <a:t>50% allow</a:t>
                </a:r>
                <a:endParaRPr sz="2000">
                  <a:solidFill>
                    <a:schemeClr val="lt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</p:grpSp>
        <p:sp>
          <p:nvSpPr>
            <p:cNvPr id="654" name="Google Shape;654;p30"/>
            <p:cNvSpPr/>
            <p:nvPr/>
          </p:nvSpPr>
          <p:spPr>
            <a:xfrm>
              <a:off x="1484028" y="5848136"/>
              <a:ext cx="2646983" cy="445599"/>
            </a:xfrm>
            <a:prstGeom prst="rect">
              <a:avLst/>
            </a:prstGeom>
            <a:solidFill>
              <a:schemeClr val="accent2"/>
            </a:solidFill>
            <a:ln w="12700" cap="flat" cmpd="sng">
              <a:solidFill>
                <a:srgbClr val="AC5B2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NOT policy</a:t>
              </a:r>
              <a:endParaRPr/>
            </a:p>
          </p:txBody>
        </p:sp>
      </p:grpSp>
      <p:sp>
        <p:nvSpPr>
          <p:cNvPr id="655" name="Google Shape;655;p30"/>
          <p:cNvSpPr txBox="1"/>
          <p:nvPr/>
        </p:nvSpPr>
        <p:spPr>
          <a:xfrm>
            <a:off x="7422206" y="1914287"/>
            <a:ext cx="703910" cy="523220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Set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30"/>
          <p:cNvSpPr/>
          <p:nvPr/>
        </p:nvSpPr>
        <p:spPr>
          <a:xfrm>
            <a:off x="1487687" y="6008926"/>
            <a:ext cx="2646983" cy="4456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Policy with changes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1"/>
          <p:cNvSpPr txBox="1">
            <a:spLocks noGrp="1"/>
          </p:cNvSpPr>
          <p:nvPr>
            <p:ph type="title"/>
          </p:nvPr>
        </p:nvSpPr>
        <p:spPr>
          <a:xfrm>
            <a:off x="838200" y="28569"/>
            <a:ext cx="10741736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New Challenge: how to infer policies with changes</a:t>
            </a:r>
            <a:endParaRPr sz="3959"/>
          </a:p>
        </p:txBody>
      </p:sp>
      <p:sp>
        <p:nvSpPr>
          <p:cNvPr id="663" name="Google Shape;663;p31"/>
          <p:cNvSpPr txBox="1">
            <a:spLocks noGrp="1"/>
          </p:cNvSpPr>
          <p:nvPr>
            <p:ph type="body" idx="1"/>
          </p:nvPr>
        </p:nvSpPr>
        <p:spPr>
          <a:xfrm>
            <a:off x="612064" y="1000120"/>
            <a:ext cx="11579935" cy="4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trike="sngStrike"/>
              <a:t>Traditional decision tree learning algorithms cannot recognize policies with changes</a:t>
            </a: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/>
          </a:p>
        </p:txBody>
      </p:sp>
      <p:sp>
        <p:nvSpPr>
          <p:cNvPr id="664" name="Google Shape;664;p31"/>
          <p:cNvSpPr txBox="1">
            <a:spLocks noGrp="1"/>
          </p:cNvSpPr>
          <p:nvPr>
            <p:ph type="sldNum" idx="12"/>
          </p:nvPr>
        </p:nvSpPr>
        <p:spPr>
          <a:xfrm>
            <a:off x="10260419" y="6384925"/>
            <a:ext cx="10933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665" name="Google Shape;665;p31"/>
          <p:cNvSpPr/>
          <p:nvPr/>
        </p:nvSpPr>
        <p:spPr>
          <a:xfrm>
            <a:off x="929395" y="1843946"/>
            <a:ext cx="7440275" cy="521769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Recognize policy with changes: measure changes in the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31"/>
          <p:cNvSpPr txBox="1"/>
          <p:nvPr/>
        </p:nvSpPr>
        <p:spPr>
          <a:xfrm>
            <a:off x="7863191" y="1843232"/>
            <a:ext cx="1846200" cy="5232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Time series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7" name="Google Shape;667;p31"/>
          <p:cNvGrpSpPr/>
          <p:nvPr/>
        </p:nvGrpSpPr>
        <p:grpSpPr>
          <a:xfrm>
            <a:off x="914402" y="2589575"/>
            <a:ext cx="3022473" cy="3670081"/>
            <a:chOff x="1484027" y="2784445"/>
            <a:chExt cx="3022473" cy="3670081"/>
          </a:xfrm>
        </p:grpSpPr>
        <p:grpSp>
          <p:nvGrpSpPr>
            <p:cNvPr id="668" name="Google Shape;668;p31"/>
            <p:cNvGrpSpPr/>
            <p:nvPr/>
          </p:nvGrpSpPr>
          <p:grpSpPr>
            <a:xfrm>
              <a:off x="1484027" y="2784445"/>
              <a:ext cx="3022473" cy="3224480"/>
              <a:chOff x="1484027" y="3069255"/>
              <a:chExt cx="3022473" cy="3224480"/>
            </a:xfrm>
          </p:grpSpPr>
          <p:grpSp>
            <p:nvGrpSpPr>
              <p:cNvPr id="669" name="Google Shape;669;p31"/>
              <p:cNvGrpSpPr/>
              <p:nvPr/>
            </p:nvGrpSpPr>
            <p:grpSpPr>
              <a:xfrm>
                <a:off x="1484027" y="3069255"/>
                <a:ext cx="3022473" cy="2638725"/>
                <a:chOff x="6087716" y="2859359"/>
                <a:chExt cx="3022473" cy="2638725"/>
              </a:xfrm>
            </p:grpSpPr>
            <p:sp>
              <p:nvSpPr>
                <p:cNvPr id="670" name="Google Shape;670;p31"/>
                <p:cNvSpPr txBox="1"/>
                <p:nvPr/>
              </p:nvSpPr>
              <p:spPr>
                <a:xfrm>
                  <a:off x="6914789" y="2859359"/>
                  <a:ext cx="2195400" cy="27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IF $prefix1 == “/proj”</a:t>
                  </a:r>
                  <a:endParaRPr sz="18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671" name="Google Shape;671;p31"/>
                <p:cNvSpPr txBox="1"/>
                <p:nvPr/>
              </p:nvSpPr>
              <p:spPr>
                <a:xfrm>
                  <a:off x="6217222" y="3858194"/>
                  <a:ext cx="2134415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IF $method == “GET”</a:t>
                  </a:r>
                  <a:endParaRPr sz="18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cxnSp>
              <p:nvCxnSpPr>
                <p:cNvPr id="672" name="Google Shape;672;p31"/>
                <p:cNvCxnSpPr>
                  <a:stCxn id="670" idx="2"/>
                  <a:endCxn id="671" idx="0"/>
                </p:cNvCxnSpPr>
                <p:nvPr/>
              </p:nvCxnSpPr>
              <p:spPr>
                <a:xfrm flipH="1">
                  <a:off x="7284389" y="3136259"/>
                  <a:ext cx="728100" cy="721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673" name="Google Shape;673;p31"/>
                <p:cNvCxnSpPr>
                  <a:stCxn id="671" idx="2"/>
                  <a:endCxn id="674" idx="0"/>
                </p:cNvCxnSpPr>
                <p:nvPr/>
              </p:nvCxnSpPr>
              <p:spPr>
                <a:xfrm flipH="1">
                  <a:off x="6731529" y="4135193"/>
                  <a:ext cx="552900" cy="654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675" name="Google Shape;675;p31"/>
                <p:cNvSpPr txBox="1"/>
                <p:nvPr/>
              </p:nvSpPr>
              <p:spPr>
                <a:xfrm>
                  <a:off x="7470844" y="3365750"/>
                  <a:ext cx="393117" cy="215444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True</a:t>
                  </a:r>
                  <a:endParaRPr sz="4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31"/>
                <p:cNvSpPr txBox="1"/>
                <p:nvPr/>
              </p:nvSpPr>
              <p:spPr>
                <a:xfrm>
                  <a:off x="6878210" y="4303822"/>
                  <a:ext cx="364139" cy="215444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True</a:t>
                  </a:r>
                  <a:endParaRPr sz="4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p31"/>
                <p:cNvSpPr txBox="1"/>
                <p:nvPr/>
              </p:nvSpPr>
              <p:spPr>
                <a:xfrm>
                  <a:off x="6087716" y="4790198"/>
                  <a:ext cx="1287532" cy="70788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rgbClr val="AC5B2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50% deny</a:t>
                  </a:r>
                  <a:endParaRPr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50% allow</a:t>
                  </a:r>
                  <a:endParaRPr sz="20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</p:grpSp>
          <p:sp>
            <p:nvSpPr>
              <p:cNvPr id="677" name="Google Shape;677;p31"/>
              <p:cNvSpPr/>
              <p:nvPr/>
            </p:nvSpPr>
            <p:spPr>
              <a:xfrm>
                <a:off x="1484028" y="5848136"/>
                <a:ext cx="2646983" cy="445599"/>
              </a:xfrm>
              <a:prstGeom prst="rect">
                <a:avLst/>
              </a:prstGeom>
              <a:solidFill>
                <a:schemeClr val="accent2"/>
              </a:solidFill>
              <a:ln w="12700" cap="flat" cmpd="sng">
                <a:solidFill>
                  <a:srgbClr val="AC5B2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NOT policy</a:t>
                </a:r>
                <a:endParaRPr/>
              </a:p>
            </p:txBody>
          </p:sp>
        </p:grpSp>
        <p:sp>
          <p:nvSpPr>
            <p:cNvPr id="678" name="Google Shape;678;p31"/>
            <p:cNvSpPr/>
            <p:nvPr/>
          </p:nvSpPr>
          <p:spPr>
            <a:xfrm>
              <a:off x="1486765" y="6008926"/>
              <a:ext cx="2646983" cy="445600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Policy with changes</a:t>
              </a:r>
              <a:endParaRPr/>
            </a:p>
          </p:txBody>
        </p:sp>
      </p:grpSp>
      <p:sp>
        <p:nvSpPr>
          <p:cNvPr id="679" name="Google Shape;679;p31"/>
          <p:cNvSpPr/>
          <p:nvPr/>
        </p:nvSpPr>
        <p:spPr>
          <a:xfrm>
            <a:off x="3806135" y="3782817"/>
            <a:ext cx="780333" cy="60337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0" name="Google Shape;680;p31"/>
          <p:cNvGrpSpPr/>
          <p:nvPr/>
        </p:nvGrpSpPr>
        <p:grpSpPr>
          <a:xfrm>
            <a:off x="7673582" y="2500900"/>
            <a:ext cx="3484957" cy="4285420"/>
            <a:chOff x="4803023" y="2428754"/>
            <a:chExt cx="3484957" cy="4285420"/>
          </a:xfrm>
        </p:grpSpPr>
        <p:grpSp>
          <p:nvGrpSpPr>
            <p:cNvPr id="681" name="Google Shape;681;p31"/>
            <p:cNvGrpSpPr/>
            <p:nvPr/>
          </p:nvGrpSpPr>
          <p:grpSpPr>
            <a:xfrm>
              <a:off x="4803023" y="2428754"/>
              <a:ext cx="3484957" cy="3532855"/>
              <a:chOff x="5605512" y="2859372"/>
              <a:chExt cx="3484957" cy="3532855"/>
            </a:xfrm>
          </p:grpSpPr>
          <p:sp>
            <p:nvSpPr>
              <p:cNvPr id="682" name="Google Shape;682;p31"/>
              <p:cNvSpPr/>
              <p:nvPr/>
            </p:nvSpPr>
            <p:spPr>
              <a:xfrm>
                <a:off x="5605512" y="4759793"/>
                <a:ext cx="2701351" cy="1625132"/>
              </a:xfrm>
              <a:prstGeom prst="rect">
                <a:avLst/>
              </a:prstGeom>
              <a:solidFill>
                <a:schemeClr val="accent6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83" name="Google Shape;683;p31"/>
              <p:cNvGrpSpPr/>
              <p:nvPr/>
            </p:nvGrpSpPr>
            <p:grpSpPr>
              <a:xfrm>
                <a:off x="5762048" y="4759794"/>
                <a:ext cx="2400198" cy="1632433"/>
                <a:chOff x="713116" y="3771666"/>
                <a:chExt cx="2400198" cy="1665352"/>
              </a:xfrm>
            </p:grpSpPr>
            <p:sp>
              <p:nvSpPr>
                <p:cNvPr id="684" name="Google Shape;684;p31"/>
                <p:cNvSpPr txBox="1"/>
                <p:nvPr/>
              </p:nvSpPr>
              <p:spPr>
                <a:xfrm>
                  <a:off x="1403641" y="4848435"/>
                  <a:ext cx="412292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T2</a:t>
                  </a:r>
                  <a:endParaRPr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685" name="Google Shape;685;p31"/>
                <p:cNvSpPr txBox="1"/>
                <p:nvPr/>
              </p:nvSpPr>
              <p:spPr>
                <a:xfrm>
                  <a:off x="1763051" y="4849914"/>
                  <a:ext cx="412292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T3</a:t>
                  </a:r>
                  <a:endParaRPr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686" name="Google Shape;686;p31"/>
                <p:cNvSpPr txBox="1"/>
                <p:nvPr/>
              </p:nvSpPr>
              <p:spPr>
                <a:xfrm>
                  <a:off x="2159535" y="4847590"/>
                  <a:ext cx="412292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T4</a:t>
                  </a:r>
                  <a:endParaRPr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687" name="Google Shape;687;p31"/>
                <p:cNvSpPr txBox="1"/>
                <p:nvPr/>
              </p:nvSpPr>
              <p:spPr>
                <a:xfrm>
                  <a:off x="2531843" y="4848866"/>
                  <a:ext cx="412292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T5</a:t>
                  </a:r>
                  <a:endParaRPr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688" name="Google Shape;688;p31"/>
                <p:cNvSpPr txBox="1"/>
                <p:nvPr/>
              </p:nvSpPr>
              <p:spPr>
                <a:xfrm>
                  <a:off x="868811" y="4077622"/>
                  <a:ext cx="583814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deny</a:t>
                  </a:r>
                  <a:endParaRPr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689" name="Google Shape;689;p31"/>
                <p:cNvSpPr txBox="1"/>
                <p:nvPr/>
              </p:nvSpPr>
              <p:spPr>
                <a:xfrm>
                  <a:off x="829100" y="4455516"/>
                  <a:ext cx="641522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allow</a:t>
                  </a:r>
                  <a:endParaRPr sz="14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690" name="Google Shape;690;p31"/>
                <p:cNvSpPr txBox="1"/>
                <p:nvPr/>
              </p:nvSpPr>
              <p:spPr>
                <a:xfrm>
                  <a:off x="713116" y="3771666"/>
                  <a:ext cx="748923" cy="3767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Status</a:t>
                  </a:r>
                  <a:endParaRPr sz="14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grpSp>
              <p:nvGrpSpPr>
                <p:cNvPr id="691" name="Google Shape;691;p31"/>
                <p:cNvGrpSpPr/>
                <p:nvPr/>
              </p:nvGrpSpPr>
              <p:grpSpPr>
                <a:xfrm>
                  <a:off x="1356519" y="3865757"/>
                  <a:ext cx="1756795" cy="1100253"/>
                  <a:chOff x="1356519" y="3865757"/>
                  <a:chExt cx="1756795" cy="1100253"/>
                </a:xfrm>
              </p:grpSpPr>
              <p:cxnSp>
                <p:nvCxnSpPr>
                  <p:cNvPr id="692" name="Google Shape;692;p31"/>
                  <p:cNvCxnSpPr/>
                  <p:nvPr/>
                </p:nvCxnSpPr>
                <p:spPr>
                  <a:xfrm rot="10800000">
                    <a:off x="1415992" y="3865757"/>
                    <a:ext cx="0" cy="1100253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cxnSp>
                <p:nvCxnSpPr>
                  <p:cNvPr id="693" name="Google Shape;693;p31"/>
                  <p:cNvCxnSpPr/>
                  <p:nvPr/>
                </p:nvCxnSpPr>
                <p:spPr>
                  <a:xfrm>
                    <a:off x="1356519" y="4869366"/>
                    <a:ext cx="1756795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cxnSp>
                <p:nvCxnSpPr>
                  <p:cNvPr id="694" name="Google Shape;694;p31"/>
                  <p:cNvCxnSpPr/>
                  <p:nvPr/>
                </p:nvCxnSpPr>
                <p:spPr>
                  <a:xfrm>
                    <a:off x="1415992" y="4222595"/>
                    <a:ext cx="6690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695" name="Google Shape;695;p31"/>
                  <p:cNvCxnSpPr/>
                  <p:nvPr/>
                </p:nvCxnSpPr>
                <p:spPr>
                  <a:xfrm>
                    <a:off x="1418866" y="4610786"/>
                    <a:ext cx="6690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696" name="Google Shape;696;p31"/>
                  <p:cNvSpPr/>
                  <p:nvPr/>
                </p:nvSpPr>
                <p:spPr>
                  <a:xfrm>
                    <a:off x="1555137" y="4200569"/>
                    <a:ext cx="51758" cy="5175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 w="1270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7" name="Google Shape;697;p31"/>
                  <p:cNvSpPr/>
                  <p:nvPr/>
                </p:nvSpPr>
                <p:spPr>
                  <a:xfrm>
                    <a:off x="1954711" y="4197530"/>
                    <a:ext cx="51758" cy="5175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 w="1270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8" name="Google Shape;698;p31"/>
                  <p:cNvSpPr/>
                  <p:nvPr/>
                </p:nvSpPr>
                <p:spPr>
                  <a:xfrm>
                    <a:off x="2321155" y="4569584"/>
                    <a:ext cx="51758" cy="5175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 w="1270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9" name="Google Shape;699;p31"/>
                  <p:cNvSpPr/>
                  <p:nvPr/>
                </p:nvSpPr>
                <p:spPr>
                  <a:xfrm>
                    <a:off x="2703186" y="4566564"/>
                    <a:ext cx="51758" cy="5175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 w="1270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700" name="Google Shape;700;p31"/>
                  <p:cNvCxnSpPr>
                    <a:stCxn id="696" idx="1"/>
                    <a:endCxn id="697" idx="1"/>
                  </p:cNvCxnSpPr>
                  <p:nvPr/>
                </p:nvCxnSpPr>
                <p:spPr>
                  <a:xfrm rot="10800000" flipH="1">
                    <a:off x="1568077" y="4223448"/>
                    <a:ext cx="399600" cy="300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01" name="Google Shape;701;p31"/>
                  <p:cNvCxnSpPr>
                    <a:stCxn id="697" idx="1"/>
                    <a:endCxn id="698" idx="5"/>
                  </p:cNvCxnSpPr>
                  <p:nvPr/>
                </p:nvCxnSpPr>
                <p:spPr>
                  <a:xfrm>
                    <a:off x="1967650" y="4223409"/>
                    <a:ext cx="392400" cy="37230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02" name="Google Shape;702;p31"/>
                  <p:cNvCxnSpPr>
                    <a:stCxn id="698" idx="5"/>
                    <a:endCxn id="699" idx="1"/>
                  </p:cNvCxnSpPr>
                  <p:nvPr/>
                </p:nvCxnSpPr>
                <p:spPr>
                  <a:xfrm rot="10800000" flipH="1">
                    <a:off x="2359974" y="4592463"/>
                    <a:ext cx="356100" cy="300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703" name="Google Shape;703;p31"/>
                <p:cNvSpPr txBox="1"/>
                <p:nvPr/>
              </p:nvSpPr>
              <p:spPr>
                <a:xfrm>
                  <a:off x="1661972" y="5060238"/>
                  <a:ext cx="1215397" cy="3767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Timestamp</a:t>
                  </a:r>
                  <a:endParaRPr sz="14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cxnSp>
              <p:nvCxnSpPr>
                <p:cNvPr id="704" name="Google Shape;704;p31"/>
                <p:cNvCxnSpPr/>
                <p:nvPr/>
              </p:nvCxnSpPr>
              <p:spPr>
                <a:xfrm rot="10800000" flipH="1">
                  <a:off x="1577187" y="4810125"/>
                  <a:ext cx="415" cy="59243"/>
                </a:xfrm>
                <a:prstGeom prst="straightConnector1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5" name="Google Shape;705;p31"/>
                <p:cNvCxnSpPr/>
                <p:nvPr/>
              </p:nvCxnSpPr>
              <p:spPr>
                <a:xfrm rot="10800000" flipH="1">
                  <a:off x="1977141" y="4806950"/>
                  <a:ext cx="415" cy="59243"/>
                </a:xfrm>
                <a:prstGeom prst="straightConnector1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6" name="Google Shape;706;p31"/>
                <p:cNvCxnSpPr/>
                <p:nvPr/>
              </p:nvCxnSpPr>
              <p:spPr>
                <a:xfrm rot="10800000" flipH="1">
                  <a:off x="2359147" y="4810125"/>
                  <a:ext cx="415" cy="59243"/>
                </a:xfrm>
                <a:prstGeom prst="straightConnector1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07" name="Google Shape;707;p31"/>
                <p:cNvCxnSpPr/>
                <p:nvPr/>
              </p:nvCxnSpPr>
              <p:spPr>
                <a:xfrm rot="10800000" flipH="1">
                  <a:off x="2744166" y="4810125"/>
                  <a:ext cx="415" cy="59243"/>
                </a:xfrm>
                <a:prstGeom prst="straightConnector1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708" name="Google Shape;708;p31"/>
              <p:cNvSpPr txBox="1"/>
              <p:nvPr/>
            </p:nvSpPr>
            <p:spPr>
              <a:xfrm>
                <a:off x="6956054" y="2859372"/>
                <a:ext cx="2134415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IF $prefix1 == “/</a:t>
                </a:r>
                <a:r>
                  <a:rPr lang="en-US" sz="1800" dirty="0" err="1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proj</a:t>
                </a:r>
                <a:r>
                  <a:rPr lang="en-US" sz="1800" dirty="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”</a:t>
                </a:r>
                <a:endParaRPr sz="1800" dirty="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709" name="Google Shape;709;p31"/>
              <p:cNvSpPr txBox="1"/>
              <p:nvPr/>
            </p:nvSpPr>
            <p:spPr>
              <a:xfrm>
                <a:off x="6388351" y="3858194"/>
                <a:ext cx="213441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IF $method == “GET”</a:t>
                </a:r>
                <a:endParaRPr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cxnSp>
            <p:nvCxnSpPr>
              <p:cNvPr id="710" name="Google Shape;710;p31"/>
              <p:cNvCxnSpPr>
                <a:cxnSpLocks/>
                <a:stCxn id="708" idx="2"/>
                <a:endCxn id="709" idx="0"/>
              </p:cNvCxnSpPr>
              <p:nvPr/>
            </p:nvCxnSpPr>
            <p:spPr>
              <a:xfrm flipH="1">
                <a:off x="7455559" y="3136272"/>
                <a:ext cx="567703" cy="721922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711" name="Google Shape;711;p31"/>
              <p:cNvCxnSpPr>
                <a:stCxn id="709" idx="2"/>
                <a:endCxn id="682" idx="0"/>
              </p:cNvCxnSpPr>
              <p:nvPr/>
            </p:nvCxnSpPr>
            <p:spPr>
              <a:xfrm flipH="1">
                <a:off x="6956059" y="4135193"/>
                <a:ext cx="499500" cy="624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712" name="Google Shape;712;p31"/>
              <p:cNvSpPr txBox="1"/>
              <p:nvPr/>
            </p:nvSpPr>
            <p:spPr>
              <a:xfrm>
                <a:off x="7607318" y="3365751"/>
                <a:ext cx="373904" cy="21544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True</a:t>
                </a:r>
                <a:endParaRPr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31"/>
              <p:cNvSpPr txBox="1"/>
              <p:nvPr/>
            </p:nvSpPr>
            <p:spPr>
              <a:xfrm>
                <a:off x="7066660" y="4303823"/>
                <a:ext cx="388899" cy="21544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True</a:t>
                </a:r>
                <a:endParaRPr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14" name="Google Shape;714;p31"/>
            <p:cNvSpPr/>
            <p:nvPr/>
          </p:nvSpPr>
          <p:spPr>
            <a:xfrm>
              <a:off x="4803023" y="5985345"/>
              <a:ext cx="2701351" cy="728829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Changes: 1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Policy with changes</a:t>
              </a:r>
              <a:endParaRPr/>
            </a:p>
          </p:txBody>
        </p:sp>
      </p:grpSp>
      <p:grpSp>
        <p:nvGrpSpPr>
          <p:cNvPr id="715" name="Google Shape;715;p31"/>
          <p:cNvGrpSpPr/>
          <p:nvPr/>
        </p:nvGrpSpPr>
        <p:grpSpPr>
          <a:xfrm>
            <a:off x="4549905" y="2486525"/>
            <a:ext cx="3672570" cy="4285412"/>
            <a:chOff x="4803023" y="2428762"/>
            <a:chExt cx="3672570" cy="4285412"/>
          </a:xfrm>
        </p:grpSpPr>
        <p:grpSp>
          <p:nvGrpSpPr>
            <p:cNvPr id="716" name="Google Shape;716;p31"/>
            <p:cNvGrpSpPr/>
            <p:nvPr/>
          </p:nvGrpSpPr>
          <p:grpSpPr>
            <a:xfrm>
              <a:off x="4803023" y="2428762"/>
              <a:ext cx="3672570" cy="3532847"/>
              <a:chOff x="5605512" y="2859380"/>
              <a:chExt cx="3672570" cy="3532847"/>
            </a:xfrm>
          </p:grpSpPr>
          <p:sp>
            <p:nvSpPr>
              <p:cNvPr id="717" name="Google Shape;717;p31"/>
              <p:cNvSpPr/>
              <p:nvPr/>
            </p:nvSpPr>
            <p:spPr>
              <a:xfrm>
                <a:off x="5605512" y="4759793"/>
                <a:ext cx="2701351" cy="1625132"/>
              </a:xfrm>
              <a:prstGeom prst="rect">
                <a:avLst/>
              </a:prstGeom>
              <a:solidFill>
                <a:schemeClr val="accent2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18" name="Google Shape;718;p31"/>
              <p:cNvGrpSpPr/>
              <p:nvPr/>
            </p:nvGrpSpPr>
            <p:grpSpPr>
              <a:xfrm>
                <a:off x="5762048" y="4759794"/>
                <a:ext cx="2400198" cy="1632433"/>
                <a:chOff x="713116" y="3771666"/>
                <a:chExt cx="2400198" cy="1665352"/>
              </a:xfrm>
            </p:grpSpPr>
            <p:sp>
              <p:nvSpPr>
                <p:cNvPr id="719" name="Google Shape;719;p31"/>
                <p:cNvSpPr txBox="1"/>
                <p:nvPr/>
              </p:nvSpPr>
              <p:spPr>
                <a:xfrm>
                  <a:off x="1403641" y="4848435"/>
                  <a:ext cx="412292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T2</a:t>
                  </a:r>
                  <a:endParaRPr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720" name="Google Shape;720;p31"/>
                <p:cNvSpPr txBox="1"/>
                <p:nvPr/>
              </p:nvSpPr>
              <p:spPr>
                <a:xfrm>
                  <a:off x="1763051" y="4849914"/>
                  <a:ext cx="412292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T3</a:t>
                  </a:r>
                  <a:endParaRPr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721" name="Google Shape;721;p31"/>
                <p:cNvSpPr txBox="1"/>
                <p:nvPr/>
              </p:nvSpPr>
              <p:spPr>
                <a:xfrm>
                  <a:off x="2159535" y="4847590"/>
                  <a:ext cx="412292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T4</a:t>
                  </a:r>
                  <a:endParaRPr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722" name="Google Shape;722;p31"/>
                <p:cNvSpPr txBox="1"/>
                <p:nvPr/>
              </p:nvSpPr>
              <p:spPr>
                <a:xfrm>
                  <a:off x="2531843" y="4848866"/>
                  <a:ext cx="412292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T5</a:t>
                  </a:r>
                  <a:endParaRPr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723" name="Google Shape;723;p31"/>
                <p:cNvSpPr txBox="1"/>
                <p:nvPr/>
              </p:nvSpPr>
              <p:spPr>
                <a:xfrm>
                  <a:off x="868811" y="4077622"/>
                  <a:ext cx="583814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deny</a:t>
                  </a:r>
                  <a:endParaRPr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724" name="Google Shape;724;p31"/>
                <p:cNvSpPr txBox="1"/>
                <p:nvPr/>
              </p:nvSpPr>
              <p:spPr>
                <a:xfrm>
                  <a:off x="829100" y="4455516"/>
                  <a:ext cx="641522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allow</a:t>
                  </a:r>
                  <a:endParaRPr sz="14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725" name="Google Shape;725;p31"/>
                <p:cNvSpPr txBox="1"/>
                <p:nvPr/>
              </p:nvSpPr>
              <p:spPr>
                <a:xfrm>
                  <a:off x="713116" y="3771666"/>
                  <a:ext cx="748923" cy="3767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Status</a:t>
                  </a:r>
                  <a:endParaRPr sz="14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grpSp>
              <p:nvGrpSpPr>
                <p:cNvPr id="726" name="Google Shape;726;p31"/>
                <p:cNvGrpSpPr/>
                <p:nvPr/>
              </p:nvGrpSpPr>
              <p:grpSpPr>
                <a:xfrm>
                  <a:off x="1356519" y="3865757"/>
                  <a:ext cx="1756795" cy="1100253"/>
                  <a:chOff x="1356519" y="3865757"/>
                  <a:chExt cx="1756795" cy="1100253"/>
                </a:xfrm>
              </p:grpSpPr>
              <p:cxnSp>
                <p:nvCxnSpPr>
                  <p:cNvPr id="727" name="Google Shape;727;p31"/>
                  <p:cNvCxnSpPr/>
                  <p:nvPr/>
                </p:nvCxnSpPr>
                <p:spPr>
                  <a:xfrm rot="10800000">
                    <a:off x="1415992" y="3865757"/>
                    <a:ext cx="0" cy="1100253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cxnSp>
                <p:nvCxnSpPr>
                  <p:cNvPr id="728" name="Google Shape;728;p31"/>
                  <p:cNvCxnSpPr/>
                  <p:nvPr/>
                </p:nvCxnSpPr>
                <p:spPr>
                  <a:xfrm>
                    <a:off x="1356519" y="4869366"/>
                    <a:ext cx="1756795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cxnSp>
                <p:nvCxnSpPr>
                  <p:cNvPr id="729" name="Google Shape;729;p31"/>
                  <p:cNvCxnSpPr/>
                  <p:nvPr/>
                </p:nvCxnSpPr>
                <p:spPr>
                  <a:xfrm>
                    <a:off x="1415992" y="4222595"/>
                    <a:ext cx="6690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30" name="Google Shape;730;p31"/>
                  <p:cNvCxnSpPr/>
                  <p:nvPr/>
                </p:nvCxnSpPr>
                <p:spPr>
                  <a:xfrm>
                    <a:off x="1418866" y="4610786"/>
                    <a:ext cx="6690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731" name="Google Shape;731;p31"/>
                  <p:cNvSpPr/>
                  <p:nvPr/>
                </p:nvSpPr>
                <p:spPr>
                  <a:xfrm>
                    <a:off x="1555137" y="4200569"/>
                    <a:ext cx="51758" cy="5175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 w="1270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2" name="Google Shape;732;p31"/>
                  <p:cNvSpPr/>
                  <p:nvPr/>
                </p:nvSpPr>
                <p:spPr>
                  <a:xfrm>
                    <a:off x="1954711" y="4574253"/>
                    <a:ext cx="51758" cy="5175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 w="1270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3" name="Google Shape;733;p31"/>
                  <p:cNvSpPr/>
                  <p:nvPr/>
                </p:nvSpPr>
                <p:spPr>
                  <a:xfrm>
                    <a:off x="2321155" y="4192861"/>
                    <a:ext cx="51758" cy="5175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 w="1270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34" name="Google Shape;734;p31"/>
                  <p:cNvSpPr/>
                  <p:nvPr/>
                </p:nvSpPr>
                <p:spPr>
                  <a:xfrm>
                    <a:off x="2703186" y="4566564"/>
                    <a:ext cx="51758" cy="5175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 w="1270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735" name="Google Shape;735;p31"/>
                  <p:cNvCxnSpPr>
                    <a:stCxn id="731" idx="1"/>
                    <a:endCxn id="732" idx="1"/>
                  </p:cNvCxnSpPr>
                  <p:nvPr/>
                </p:nvCxnSpPr>
                <p:spPr>
                  <a:xfrm>
                    <a:off x="1568077" y="4226448"/>
                    <a:ext cx="399600" cy="37380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36" name="Google Shape;736;p31"/>
                  <p:cNvCxnSpPr>
                    <a:stCxn id="732" idx="1"/>
                    <a:endCxn id="733" idx="5"/>
                  </p:cNvCxnSpPr>
                  <p:nvPr/>
                </p:nvCxnSpPr>
                <p:spPr>
                  <a:xfrm rot="10800000" flipH="1">
                    <a:off x="1967650" y="4218832"/>
                    <a:ext cx="392400" cy="38130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37" name="Google Shape;737;p31"/>
                  <p:cNvCxnSpPr>
                    <a:stCxn id="733" idx="5"/>
                    <a:endCxn id="734" idx="1"/>
                  </p:cNvCxnSpPr>
                  <p:nvPr/>
                </p:nvCxnSpPr>
                <p:spPr>
                  <a:xfrm>
                    <a:off x="2359974" y="4218740"/>
                    <a:ext cx="356100" cy="37380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738" name="Google Shape;738;p31"/>
                <p:cNvSpPr txBox="1"/>
                <p:nvPr/>
              </p:nvSpPr>
              <p:spPr>
                <a:xfrm>
                  <a:off x="1661972" y="5060238"/>
                  <a:ext cx="1215397" cy="3767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Timestamp</a:t>
                  </a:r>
                  <a:endParaRPr sz="14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cxnSp>
              <p:nvCxnSpPr>
                <p:cNvPr id="739" name="Google Shape;739;p31"/>
                <p:cNvCxnSpPr/>
                <p:nvPr/>
              </p:nvCxnSpPr>
              <p:spPr>
                <a:xfrm rot="10800000" flipH="1">
                  <a:off x="1577187" y="4810125"/>
                  <a:ext cx="415" cy="59243"/>
                </a:xfrm>
                <a:prstGeom prst="straightConnector1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0" name="Google Shape;740;p31"/>
                <p:cNvCxnSpPr/>
                <p:nvPr/>
              </p:nvCxnSpPr>
              <p:spPr>
                <a:xfrm rot="10800000" flipH="1">
                  <a:off x="1977141" y="4806950"/>
                  <a:ext cx="415" cy="59243"/>
                </a:xfrm>
                <a:prstGeom prst="straightConnector1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1" name="Google Shape;741;p31"/>
                <p:cNvCxnSpPr/>
                <p:nvPr/>
              </p:nvCxnSpPr>
              <p:spPr>
                <a:xfrm rot="10800000" flipH="1">
                  <a:off x="2359147" y="4810125"/>
                  <a:ext cx="415" cy="59243"/>
                </a:xfrm>
                <a:prstGeom prst="straightConnector1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42" name="Google Shape;742;p31"/>
                <p:cNvCxnSpPr/>
                <p:nvPr/>
              </p:nvCxnSpPr>
              <p:spPr>
                <a:xfrm rot="10800000" flipH="1">
                  <a:off x="2744166" y="4810125"/>
                  <a:ext cx="415" cy="59243"/>
                </a:xfrm>
                <a:prstGeom prst="straightConnector1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743" name="Google Shape;743;p31"/>
              <p:cNvSpPr txBox="1"/>
              <p:nvPr/>
            </p:nvSpPr>
            <p:spPr>
              <a:xfrm>
                <a:off x="7143582" y="2859380"/>
                <a:ext cx="2134500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IF $prefix1 == “/proj”</a:t>
                </a:r>
                <a:endParaRPr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744" name="Google Shape;744;p31"/>
              <p:cNvSpPr txBox="1"/>
              <p:nvPr/>
            </p:nvSpPr>
            <p:spPr>
              <a:xfrm>
                <a:off x="6524276" y="3858194"/>
                <a:ext cx="213441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IF $method == “GET”</a:t>
                </a:r>
                <a:endParaRPr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cxnSp>
            <p:nvCxnSpPr>
              <p:cNvPr id="745" name="Google Shape;745;p31"/>
              <p:cNvCxnSpPr>
                <a:stCxn id="743" idx="2"/>
                <a:endCxn id="744" idx="0"/>
              </p:cNvCxnSpPr>
              <p:nvPr/>
            </p:nvCxnSpPr>
            <p:spPr>
              <a:xfrm flipH="1">
                <a:off x="7591632" y="3136280"/>
                <a:ext cx="619200" cy="7218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746" name="Google Shape;746;p31"/>
              <p:cNvCxnSpPr>
                <a:stCxn id="744" idx="2"/>
                <a:endCxn id="717" idx="0"/>
              </p:cNvCxnSpPr>
              <p:nvPr/>
            </p:nvCxnSpPr>
            <p:spPr>
              <a:xfrm flipH="1">
                <a:off x="6956084" y="4135193"/>
                <a:ext cx="635400" cy="624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747" name="Google Shape;747;p31"/>
              <p:cNvSpPr txBox="1"/>
              <p:nvPr/>
            </p:nvSpPr>
            <p:spPr>
              <a:xfrm>
                <a:off x="7755598" y="3365751"/>
                <a:ext cx="413194" cy="21544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True</a:t>
                </a:r>
                <a:endParaRPr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31"/>
              <p:cNvSpPr txBox="1"/>
              <p:nvPr/>
            </p:nvSpPr>
            <p:spPr>
              <a:xfrm>
                <a:off x="7128444" y="4303822"/>
                <a:ext cx="452331" cy="21544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True</a:t>
                </a:r>
                <a:endParaRPr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49" name="Google Shape;749;p31"/>
            <p:cNvSpPr/>
            <p:nvPr/>
          </p:nvSpPr>
          <p:spPr>
            <a:xfrm>
              <a:off x="4803023" y="5985345"/>
              <a:ext cx="2701351" cy="728829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Changes: 3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NOT Policy</a:t>
              </a: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32"/>
          <p:cNvSpPr txBox="1">
            <a:spLocks noGrp="1"/>
          </p:cNvSpPr>
          <p:nvPr>
            <p:ph type="title"/>
          </p:nvPr>
        </p:nvSpPr>
        <p:spPr>
          <a:xfrm>
            <a:off x="838200" y="28569"/>
            <a:ext cx="10741736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/>
              <a:t>New Challenge: how to infer policies with changes</a:t>
            </a:r>
            <a:endParaRPr sz="3959"/>
          </a:p>
        </p:txBody>
      </p:sp>
      <p:sp>
        <p:nvSpPr>
          <p:cNvPr id="756" name="Google Shape;756;p32"/>
          <p:cNvSpPr txBox="1">
            <a:spLocks noGrp="1"/>
          </p:cNvSpPr>
          <p:nvPr>
            <p:ph type="body" idx="1"/>
          </p:nvPr>
        </p:nvSpPr>
        <p:spPr>
          <a:xfrm>
            <a:off x="612064" y="1000120"/>
            <a:ext cx="11579935" cy="49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trike="sngStrike"/>
              <a:t>Traditional decision tree learning algorithms cannot recognize policies with changes</a:t>
            </a:r>
            <a:endParaRPr/>
          </a:p>
          <a:p>
            <a:pPr marL="1143000" lvl="2" indent="-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63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/>
          </a:p>
        </p:txBody>
      </p:sp>
      <p:sp>
        <p:nvSpPr>
          <p:cNvPr id="757" name="Google Shape;757;p32"/>
          <p:cNvSpPr txBox="1">
            <a:spLocks noGrp="1"/>
          </p:cNvSpPr>
          <p:nvPr>
            <p:ph type="sldNum" idx="12"/>
          </p:nvPr>
        </p:nvSpPr>
        <p:spPr>
          <a:xfrm>
            <a:off x="10260419" y="6384925"/>
            <a:ext cx="109338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sp>
        <p:nvSpPr>
          <p:cNvPr id="758" name="Google Shape;758;p32"/>
          <p:cNvSpPr/>
          <p:nvPr/>
        </p:nvSpPr>
        <p:spPr>
          <a:xfrm>
            <a:off x="929395" y="1854908"/>
            <a:ext cx="7440275" cy="52487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Recognize policy with changes: measure changes in the</a:t>
            </a:r>
            <a:endParaRPr sz="24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32"/>
          <p:cNvSpPr txBox="1"/>
          <p:nvPr/>
        </p:nvSpPr>
        <p:spPr>
          <a:xfrm>
            <a:off x="7971141" y="1864048"/>
            <a:ext cx="1846200" cy="523200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Time series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0" name="Google Shape;760;p32"/>
          <p:cNvGrpSpPr/>
          <p:nvPr/>
        </p:nvGrpSpPr>
        <p:grpSpPr>
          <a:xfrm>
            <a:off x="914402" y="2533325"/>
            <a:ext cx="2778573" cy="3670059"/>
            <a:chOff x="1484027" y="2784467"/>
            <a:chExt cx="2778573" cy="3670059"/>
          </a:xfrm>
        </p:grpSpPr>
        <p:grpSp>
          <p:nvGrpSpPr>
            <p:cNvPr id="761" name="Google Shape;761;p32"/>
            <p:cNvGrpSpPr/>
            <p:nvPr/>
          </p:nvGrpSpPr>
          <p:grpSpPr>
            <a:xfrm>
              <a:off x="1484027" y="2784467"/>
              <a:ext cx="2778573" cy="3224458"/>
              <a:chOff x="1484027" y="3069277"/>
              <a:chExt cx="2778573" cy="3224458"/>
            </a:xfrm>
          </p:grpSpPr>
          <p:grpSp>
            <p:nvGrpSpPr>
              <p:cNvPr id="762" name="Google Shape;762;p32"/>
              <p:cNvGrpSpPr/>
              <p:nvPr/>
            </p:nvGrpSpPr>
            <p:grpSpPr>
              <a:xfrm>
                <a:off x="1484027" y="3069277"/>
                <a:ext cx="2778573" cy="2638703"/>
                <a:chOff x="6087716" y="2859381"/>
                <a:chExt cx="2778573" cy="2638703"/>
              </a:xfrm>
            </p:grpSpPr>
            <p:sp>
              <p:nvSpPr>
                <p:cNvPr id="763" name="Google Shape;763;p32"/>
                <p:cNvSpPr txBox="1"/>
                <p:nvPr/>
              </p:nvSpPr>
              <p:spPr>
                <a:xfrm>
                  <a:off x="6789689" y="2859381"/>
                  <a:ext cx="2076600" cy="276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IF $prefix1 == “/proj”</a:t>
                  </a:r>
                  <a:endParaRPr sz="18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764" name="Google Shape;764;p32"/>
                <p:cNvSpPr txBox="1"/>
                <p:nvPr/>
              </p:nvSpPr>
              <p:spPr>
                <a:xfrm>
                  <a:off x="6217222" y="3858194"/>
                  <a:ext cx="2134415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dk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IF $method == “GET”</a:t>
                  </a:r>
                  <a:endParaRPr sz="18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cxnSp>
              <p:nvCxnSpPr>
                <p:cNvPr id="765" name="Google Shape;765;p32"/>
                <p:cNvCxnSpPr>
                  <a:stCxn id="763" idx="2"/>
                  <a:endCxn id="764" idx="0"/>
                </p:cNvCxnSpPr>
                <p:nvPr/>
              </p:nvCxnSpPr>
              <p:spPr>
                <a:xfrm flipH="1">
                  <a:off x="7284389" y="3136281"/>
                  <a:ext cx="543600" cy="721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766" name="Google Shape;766;p32"/>
                <p:cNvCxnSpPr>
                  <a:stCxn id="764" idx="2"/>
                  <a:endCxn id="767" idx="0"/>
                </p:cNvCxnSpPr>
                <p:nvPr/>
              </p:nvCxnSpPr>
              <p:spPr>
                <a:xfrm flipH="1">
                  <a:off x="6731529" y="4135193"/>
                  <a:ext cx="552900" cy="654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sp>
              <p:nvSpPr>
                <p:cNvPr id="768" name="Google Shape;768;p32"/>
                <p:cNvSpPr txBox="1"/>
                <p:nvPr/>
              </p:nvSpPr>
              <p:spPr>
                <a:xfrm>
                  <a:off x="7428804" y="3365751"/>
                  <a:ext cx="399185" cy="215444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True</a:t>
                  </a:r>
                  <a:endParaRPr sz="4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9" name="Google Shape;769;p32"/>
                <p:cNvSpPr txBox="1"/>
                <p:nvPr/>
              </p:nvSpPr>
              <p:spPr>
                <a:xfrm>
                  <a:off x="6920250" y="4303823"/>
                  <a:ext cx="323871" cy="215444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4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True</a:t>
                  </a:r>
                  <a:endParaRPr sz="40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67" name="Google Shape;767;p32"/>
                <p:cNvSpPr txBox="1"/>
                <p:nvPr/>
              </p:nvSpPr>
              <p:spPr>
                <a:xfrm>
                  <a:off x="6087716" y="4790198"/>
                  <a:ext cx="1287532" cy="707886"/>
                </a:xfrm>
                <a:prstGeom prst="rect">
                  <a:avLst/>
                </a:prstGeom>
                <a:solidFill>
                  <a:schemeClr val="accent2"/>
                </a:solidFill>
                <a:ln w="12700" cap="flat" cmpd="sng">
                  <a:solidFill>
                    <a:srgbClr val="AC5B23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50% deny</a:t>
                  </a:r>
                  <a:endParaRPr/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20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50% allow</a:t>
                  </a:r>
                  <a:endParaRPr sz="20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</p:grpSp>
          <p:sp>
            <p:nvSpPr>
              <p:cNvPr id="770" name="Google Shape;770;p32"/>
              <p:cNvSpPr/>
              <p:nvPr/>
            </p:nvSpPr>
            <p:spPr>
              <a:xfrm>
                <a:off x="1484028" y="5848136"/>
                <a:ext cx="2646983" cy="445599"/>
              </a:xfrm>
              <a:prstGeom prst="rect">
                <a:avLst/>
              </a:prstGeom>
              <a:solidFill>
                <a:schemeClr val="accent2"/>
              </a:solidFill>
              <a:ln w="12700" cap="flat" cmpd="sng">
                <a:solidFill>
                  <a:srgbClr val="AC5B23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NOT policy</a:t>
                </a:r>
                <a:endParaRPr/>
              </a:p>
            </p:txBody>
          </p:sp>
        </p:grpSp>
        <p:sp>
          <p:nvSpPr>
            <p:cNvPr id="771" name="Google Shape;771;p32"/>
            <p:cNvSpPr/>
            <p:nvPr/>
          </p:nvSpPr>
          <p:spPr>
            <a:xfrm>
              <a:off x="1486765" y="6008926"/>
              <a:ext cx="2646983" cy="445600"/>
            </a:xfrm>
            <a:prstGeom prst="rect">
              <a:avLst/>
            </a:prstGeom>
            <a:solidFill>
              <a:schemeClr val="accent6"/>
            </a:solidFill>
            <a:ln w="12700" cap="flat" cmpd="sng">
              <a:solidFill>
                <a:srgbClr val="517E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Policy with changes</a:t>
              </a:r>
              <a:endParaRPr/>
            </a:p>
          </p:txBody>
        </p:sp>
      </p:grpSp>
      <p:sp>
        <p:nvSpPr>
          <p:cNvPr id="772" name="Google Shape;772;p32"/>
          <p:cNvSpPr/>
          <p:nvPr/>
        </p:nvSpPr>
        <p:spPr>
          <a:xfrm>
            <a:off x="3869199" y="3782817"/>
            <a:ext cx="780333" cy="60337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73" name="Google Shape;773;p32"/>
          <p:cNvGrpSpPr/>
          <p:nvPr/>
        </p:nvGrpSpPr>
        <p:grpSpPr>
          <a:xfrm>
            <a:off x="7545246" y="2502875"/>
            <a:ext cx="3484968" cy="4285419"/>
            <a:chOff x="4803023" y="2428755"/>
            <a:chExt cx="3484968" cy="4285419"/>
          </a:xfrm>
        </p:grpSpPr>
        <p:grpSp>
          <p:nvGrpSpPr>
            <p:cNvPr id="774" name="Google Shape;774;p32"/>
            <p:cNvGrpSpPr/>
            <p:nvPr/>
          </p:nvGrpSpPr>
          <p:grpSpPr>
            <a:xfrm>
              <a:off x="4803023" y="2428755"/>
              <a:ext cx="3484968" cy="3532854"/>
              <a:chOff x="5605512" y="2859373"/>
              <a:chExt cx="3484968" cy="3532854"/>
            </a:xfrm>
          </p:grpSpPr>
          <p:sp>
            <p:nvSpPr>
              <p:cNvPr id="775" name="Google Shape;775;p32"/>
              <p:cNvSpPr/>
              <p:nvPr/>
            </p:nvSpPr>
            <p:spPr>
              <a:xfrm>
                <a:off x="5605512" y="4759793"/>
                <a:ext cx="2701351" cy="1625132"/>
              </a:xfrm>
              <a:prstGeom prst="rect">
                <a:avLst/>
              </a:prstGeom>
              <a:solidFill>
                <a:schemeClr val="accent6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76" name="Google Shape;776;p32"/>
              <p:cNvGrpSpPr/>
              <p:nvPr/>
            </p:nvGrpSpPr>
            <p:grpSpPr>
              <a:xfrm>
                <a:off x="5762048" y="4759794"/>
                <a:ext cx="2400198" cy="1632433"/>
                <a:chOff x="713116" y="3771666"/>
                <a:chExt cx="2400198" cy="1665352"/>
              </a:xfrm>
            </p:grpSpPr>
            <p:sp>
              <p:nvSpPr>
                <p:cNvPr id="777" name="Google Shape;777;p32"/>
                <p:cNvSpPr txBox="1"/>
                <p:nvPr/>
              </p:nvSpPr>
              <p:spPr>
                <a:xfrm>
                  <a:off x="1403641" y="4848435"/>
                  <a:ext cx="412292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T2</a:t>
                  </a:r>
                  <a:endParaRPr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778" name="Google Shape;778;p32"/>
                <p:cNvSpPr txBox="1"/>
                <p:nvPr/>
              </p:nvSpPr>
              <p:spPr>
                <a:xfrm>
                  <a:off x="1763051" y="4849914"/>
                  <a:ext cx="412292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T3</a:t>
                  </a:r>
                  <a:endParaRPr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779" name="Google Shape;779;p32"/>
                <p:cNvSpPr txBox="1"/>
                <p:nvPr/>
              </p:nvSpPr>
              <p:spPr>
                <a:xfrm>
                  <a:off x="2159535" y="4847590"/>
                  <a:ext cx="412292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T4</a:t>
                  </a:r>
                  <a:endParaRPr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780" name="Google Shape;780;p32"/>
                <p:cNvSpPr txBox="1"/>
                <p:nvPr/>
              </p:nvSpPr>
              <p:spPr>
                <a:xfrm>
                  <a:off x="2531843" y="4848866"/>
                  <a:ext cx="412292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T5</a:t>
                  </a:r>
                  <a:endParaRPr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781" name="Google Shape;781;p32"/>
                <p:cNvSpPr txBox="1"/>
                <p:nvPr/>
              </p:nvSpPr>
              <p:spPr>
                <a:xfrm>
                  <a:off x="868811" y="4077622"/>
                  <a:ext cx="583814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deny</a:t>
                  </a:r>
                  <a:endParaRPr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782" name="Google Shape;782;p32"/>
                <p:cNvSpPr txBox="1"/>
                <p:nvPr/>
              </p:nvSpPr>
              <p:spPr>
                <a:xfrm>
                  <a:off x="829100" y="4455516"/>
                  <a:ext cx="641522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allow</a:t>
                  </a:r>
                  <a:endParaRPr sz="14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783" name="Google Shape;783;p32"/>
                <p:cNvSpPr txBox="1"/>
                <p:nvPr/>
              </p:nvSpPr>
              <p:spPr>
                <a:xfrm>
                  <a:off x="713116" y="3771666"/>
                  <a:ext cx="748923" cy="3767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Status</a:t>
                  </a:r>
                  <a:endParaRPr sz="14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grpSp>
              <p:nvGrpSpPr>
                <p:cNvPr id="784" name="Google Shape;784;p32"/>
                <p:cNvGrpSpPr/>
                <p:nvPr/>
              </p:nvGrpSpPr>
              <p:grpSpPr>
                <a:xfrm>
                  <a:off x="1356519" y="3865757"/>
                  <a:ext cx="1756795" cy="1100253"/>
                  <a:chOff x="1356519" y="3865757"/>
                  <a:chExt cx="1756795" cy="1100253"/>
                </a:xfrm>
              </p:grpSpPr>
              <p:cxnSp>
                <p:nvCxnSpPr>
                  <p:cNvPr id="785" name="Google Shape;785;p32"/>
                  <p:cNvCxnSpPr/>
                  <p:nvPr/>
                </p:nvCxnSpPr>
                <p:spPr>
                  <a:xfrm rot="10800000">
                    <a:off x="1415992" y="3865757"/>
                    <a:ext cx="0" cy="1100253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cxnSp>
                <p:nvCxnSpPr>
                  <p:cNvPr id="786" name="Google Shape;786;p32"/>
                  <p:cNvCxnSpPr/>
                  <p:nvPr/>
                </p:nvCxnSpPr>
                <p:spPr>
                  <a:xfrm>
                    <a:off x="1356519" y="4869366"/>
                    <a:ext cx="1756795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cxnSp>
                <p:nvCxnSpPr>
                  <p:cNvPr id="787" name="Google Shape;787;p32"/>
                  <p:cNvCxnSpPr/>
                  <p:nvPr/>
                </p:nvCxnSpPr>
                <p:spPr>
                  <a:xfrm>
                    <a:off x="1415992" y="4222595"/>
                    <a:ext cx="6690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88" name="Google Shape;788;p32"/>
                  <p:cNvCxnSpPr/>
                  <p:nvPr/>
                </p:nvCxnSpPr>
                <p:spPr>
                  <a:xfrm>
                    <a:off x="1418866" y="4610786"/>
                    <a:ext cx="6690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789" name="Google Shape;789;p32"/>
                  <p:cNvSpPr/>
                  <p:nvPr/>
                </p:nvSpPr>
                <p:spPr>
                  <a:xfrm>
                    <a:off x="1555137" y="4200569"/>
                    <a:ext cx="51758" cy="5175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 w="1270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0" name="Google Shape;790;p32"/>
                  <p:cNvSpPr/>
                  <p:nvPr/>
                </p:nvSpPr>
                <p:spPr>
                  <a:xfrm>
                    <a:off x="1954711" y="4197530"/>
                    <a:ext cx="51758" cy="5175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 w="1270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1" name="Google Shape;791;p32"/>
                  <p:cNvSpPr/>
                  <p:nvPr/>
                </p:nvSpPr>
                <p:spPr>
                  <a:xfrm>
                    <a:off x="2321155" y="4569584"/>
                    <a:ext cx="51758" cy="5175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 w="1270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92" name="Google Shape;792;p32"/>
                  <p:cNvSpPr/>
                  <p:nvPr/>
                </p:nvSpPr>
                <p:spPr>
                  <a:xfrm>
                    <a:off x="2703186" y="4566564"/>
                    <a:ext cx="51758" cy="5175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 w="1270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793" name="Google Shape;793;p32"/>
                  <p:cNvCxnSpPr>
                    <a:stCxn id="789" idx="1"/>
                    <a:endCxn id="790" idx="1"/>
                  </p:cNvCxnSpPr>
                  <p:nvPr/>
                </p:nvCxnSpPr>
                <p:spPr>
                  <a:xfrm rot="10800000" flipH="1">
                    <a:off x="1568077" y="4223448"/>
                    <a:ext cx="399600" cy="300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94" name="Google Shape;794;p32"/>
                  <p:cNvCxnSpPr>
                    <a:stCxn id="790" idx="1"/>
                    <a:endCxn id="791" idx="5"/>
                  </p:cNvCxnSpPr>
                  <p:nvPr/>
                </p:nvCxnSpPr>
                <p:spPr>
                  <a:xfrm>
                    <a:off x="1967650" y="4223409"/>
                    <a:ext cx="392400" cy="37230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795" name="Google Shape;795;p32"/>
                  <p:cNvCxnSpPr>
                    <a:stCxn id="791" idx="5"/>
                    <a:endCxn id="792" idx="1"/>
                  </p:cNvCxnSpPr>
                  <p:nvPr/>
                </p:nvCxnSpPr>
                <p:spPr>
                  <a:xfrm rot="10800000" flipH="1">
                    <a:off x="2359974" y="4592463"/>
                    <a:ext cx="356100" cy="300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796" name="Google Shape;796;p32"/>
                <p:cNvSpPr txBox="1"/>
                <p:nvPr/>
              </p:nvSpPr>
              <p:spPr>
                <a:xfrm>
                  <a:off x="1661972" y="5060238"/>
                  <a:ext cx="1215397" cy="3767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Timestamp</a:t>
                  </a:r>
                  <a:endParaRPr sz="14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cxnSp>
              <p:nvCxnSpPr>
                <p:cNvPr id="797" name="Google Shape;797;p32"/>
                <p:cNvCxnSpPr/>
                <p:nvPr/>
              </p:nvCxnSpPr>
              <p:spPr>
                <a:xfrm rot="10800000" flipH="1">
                  <a:off x="1577187" y="4810125"/>
                  <a:ext cx="415" cy="59243"/>
                </a:xfrm>
                <a:prstGeom prst="straightConnector1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98" name="Google Shape;798;p32"/>
                <p:cNvCxnSpPr/>
                <p:nvPr/>
              </p:nvCxnSpPr>
              <p:spPr>
                <a:xfrm rot="10800000" flipH="1">
                  <a:off x="1977141" y="4806950"/>
                  <a:ext cx="415" cy="59243"/>
                </a:xfrm>
                <a:prstGeom prst="straightConnector1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799" name="Google Shape;799;p32"/>
                <p:cNvCxnSpPr/>
                <p:nvPr/>
              </p:nvCxnSpPr>
              <p:spPr>
                <a:xfrm rot="10800000" flipH="1">
                  <a:off x="2359147" y="4810125"/>
                  <a:ext cx="415" cy="59243"/>
                </a:xfrm>
                <a:prstGeom prst="straightConnector1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00" name="Google Shape;800;p32"/>
                <p:cNvCxnSpPr/>
                <p:nvPr/>
              </p:nvCxnSpPr>
              <p:spPr>
                <a:xfrm rot="10800000" flipH="1">
                  <a:off x="2744166" y="4810125"/>
                  <a:ext cx="415" cy="59243"/>
                </a:xfrm>
                <a:prstGeom prst="straightConnector1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801" name="Google Shape;801;p32"/>
              <p:cNvSpPr txBox="1"/>
              <p:nvPr/>
            </p:nvSpPr>
            <p:spPr>
              <a:xfrm>
                <a:off x="6956066" y="2859373"/>
                <a:ext cx="2134414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IF $prefix1 == “/</a:t>
                </a:r>
                <a:r>
                  <a:rPr lang="en-US" sz="1800" dirty="0" err="1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proj</a:t>
                </a:r>
                <a:r>
                  <a:rPr lang="en-US" sz="1800" dirty="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”</a:t>
                </a:r>
                <a:endParaRPr sz="1800" dirty="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802" name="Google Shape;802;p32"/>
              <p:cNvSpPr txBox="1"/>
              <p:nvPr/>
            </p:nvSpPr>
            <p:spPr>
              <a:xfrm>
                <a:off x="6388351" y="3858194"/>
                <a:ext cx="213441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IF $method == “GET”</a:t>
                </a:r>
                <a:endParaRPr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cxnSp>
            <p:nvCxnSpPr>
              <p:cNvPr id="803" name="Google Shape;803;p32"/>
              <p:cNvCxnSpPr>
                <a:cxnSpLocks/>
                <a:stCxn id="801" idx="2"/>
                <a:endCxn id="802" idx="0"/>
              </p:cNvCxnSpPr>
              <p:nvPr/>
            </p:nvCxnSpPr>
            <p:spPr>
              <a:xfrm flipH="1">
                <a:off x="7455559" y="3136273"/>
                <a:ext cx="567714" cy="721921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804" name="Google Shape;804;p32"/>
              <p:cNvCxnSpPr>
                <a:stCxn id="802" idx="2"/>
                <a:endCxn id="775" idx="0"/>
              </p:cNvCxnSpPr>
              <p:nvPr/>
            </p:nvCxnSpPr>
            <p:spPr>
              <a:xfrm flipH="1">
                <a:off x="6956059" y="4135193"/>
                <a:ext cx="499500" cy="624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805" name="Google Shape;805;p32"/>
              <p:cNvSpPr txBox="1"/>
              <p:nvPr/>
            </p:nvSpPr>
            <p:spPr>
              <a:xfrm>
                <a:off x="7586297" y="3365750"/>
                <a:ext cx="491833" cy="21544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True</a:t>
                </a:r>
                <a:endParaRPr sz="4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32"/>
              <p:cNvSpPr txBox="1"/>
              <p:nvPr/>
            </p:nvSpPr>
            <p:spPr>
              <a:xfrm>
                <a:off x="7066660" y="4303823"/>
                <a:ext cx="323871" cy="21544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True</a:t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7" name="Google Shape;807;p32"/>
            <p:cNvSpPr/>
            <p:nvPr/>
          </p:nvSpPr>
          <p:spPr>
            <a:xfrm>
              <a:off x="4803023" y="5985345"/>
              <a:ext cx="2701351" cy="728829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Changes: 1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Policy with changes</a:t>
              </a:r>
              <a:endParaRPr/>
            </a:p>
          </p:txBody>
        </p:sp>
      </p:grpSp>
      <p:grpSp>
        <p:nvGrpSpPr>
          <p:cNvPr id="808" name="Google Shape;808;p32"/>
          <p:cNvGrpSpPr/>
          <p:nvPr/>
        </p:nvGrpSpPr>
        <p:grpSpPr>
          <a:xfrm>
            <a:off x="4549905" y="2486525"/>
            <a:ext cx="3642045" cy="4285412"/>
            <a:chOff x="4803023" y="2428762"/>
            <a:chExt cx="3642045" cy="4285412"/>
          </a:xfrm>
        </p:grpSpPr>
        <p:grpSp>
          <p:nvGrpSpPr>
            <p:cNvPr id="809" name="Google Shape;809;p32"/>
            <p:cNvGrpSpPr/>
            <p:nvPr/>
          </p:nvGrpSpPr>
          <p:grpSpPr>
            <a:xfrm>
              <a:off x="4803023" y="2428762"/>
              <a:ext cx="3642045" cy="3532847"/>
              <a:chOff x="5605512" y="2859380"/>
              <a:chExt cx="3642045" cy="3532847"/>
            </a:xfrm>
          </p:grpSpPr>
          <p:sp>
            <p:nvSpPr>
              <p:cNvPr id="810" name="Google Shape;810;p32"/>
              <p:cNvSpPr/>
              <p:nvPr/>
            </p:nvSpPr>
            <p:spPr>
              <a:xfrm>
                <a:off x="5605512" y="4759793"/>
                <a:ext cx="2701351" cy="1625132"/>
              </a:xfrm>
              <a:prstGeom prst="rect">
                <a:avLst/>
              </a:prstGeom>
              <a:solidFill>
                <a:schemeClr val="accent2"/>
              </a:solidFill>
              <a:ln w="1905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11" name="Google Shape;811;p32"/>
              <p:cNvGrpSpPr/>
              <p:nvPr/>
            </p:nvGrpSpPr>
            <p:grpSpPr>
              <a:xfrm>
                <a:off x="5762048" y="4759794"/>
                <a:ext cx="2400198" cy="1632433"/>
                <a:chOff x="713116" y="3771666"/>
                <a:chExt cx="2400198" cy="1665352"/>
              </a:xfrm>
            </p:grpSpPr>
            <p:sp>
              <p:nvSpPr>
                <p:cNvPr id="812" name="Google Shape;812;p32"/>
                <p:cNvSpPr txBox="1"/>
                <p:nvPr/>
              </p:nvSpPr>
              <p:spPr>
                <a:xfrm>
                  <a:off x="1403641" y="4848435"/>
                  <a:ext cx="412292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T2</a:t>
                  </a:r>
                  <a:endParaRPr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813" name="Google Shape;813;p32"/>
                <p:cNvSpPr txBox="1"/>
                <p:nvPr/>
              </p:nvSpPr>
              <p:spPr>
                <a:xfrm>
                  <a:off x="1763051" y="4849914"/>
                  <a:ext cx="412292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T3</a:t>
                  </a:r>
                  <a:endParaRPr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814" name="Google Shape;814;p32"/>
                <p:cNvSpPr txBox="1"/>
                <p:nvPr/>
              </p:nvSpPr>
              <p:spPr>
                <a:xfrm>
                  <a:off x="2159535" y="4847590"/>
                  <a:ext cx="412292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T4</a:t>
                  </a:r>
                  <a:endParaRPr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815" name="Google Shape;815;p32"/>
                <p:cNvSpPr txBox="1"/>
                <p:nvPr/>
              </p:nvSpPr>
              <p:spPr>
                <a:xfrm>
                  <a:off x="2531843" y="4848866"/>
                  <a:ext cx="412292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T5</a:t>
                  </a:r>
                  <a:endParaRPr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816" name="Google Shape;816;p32"/>
                <p:cNvSpPr txBox="1"/>
                <p:nvPr/>
              </p:nvSpPr>
              <p:spPr>
                <a:xfrm>
                  <a:off x="868811" y="4077622"/>
                  <a:ext cx="583814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deny</a:t>
                  </a:r>
                  <a:endParaRPr sz="16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817" name="Google Shape;817;p32"/>
                <p:cNvSpPr txBox="1"/>
                <p:nvPr/>
              </p:nvSpPr>
              <p:spPr>
                <a:xfrm>
                  <a:off x="829100" y="4455516"/>
                  <a:ext cx="641522" cy="34538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6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allow</a:t>
                  </a:r>
                  <a:endParaRPr sz="14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sp>
              <p:nvSpPr>
                <p:cNvPr id="818" name="Google Shape;818;p32"/>
                <p:cNvSpPr txBox="1"/>
                <p:nvPr/>
              </p:nvSpPr>
              <p:spPr>
                <a:xfrm>
                  <a:off x="713116" y="3771666"/>
                  <a:ext cx="748923" cy="3767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Status</a:t>
                  </a:r>
                  <a:endParaRPr sz="14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grpSp>
              <p:nvGrpSpPr>
                <p:cNvPr id="819" name="Google Shape;819;p32"/>
                <p:cNvGrpSpPr/>
                <p:nvPr/>
              </p:nvGrpSpPr>
              <p:grpSpPr>
                <a:xfrm>
                  <a:off x="1356519" y="3865757"/>
                  <a:ext cx="1756795" cy="1100253"/>
                  <a:chOff x="1356519" y="3865757"/>
                  <a:chExt cx="1756795" cy="1100253"/>
                </a:xfrm>
              </p:grpSpPr>
              <p:cxnSp>
                <p:nvCxnSpPr>
                  <p:cNvPr id="820" name="Google Shape;820;p32"/>
                  <p:cNvCxnSpPr/>
                  <p:nvPr/>
                </p:nvCxnSpPr>
                <p:spPr>
                  <a:xfrm rot="10800000">
                    <a:off x="1415992" y="3865757"/>
                    <a:ext cx="0" cy="1100253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cxnSp>
                <p:nvCxnSpPr>
                  <p:cNvPr id="821" name="Google Shape;821;p32"/>
                  <p:cNvCxnSpPr/>
                  <p:nvPr/>
                </p:nvCxnSpPr>
                <p:spPr>
                  <a:xfrm>
                    <a:off x="1356519" y="4869366"/>
                    <a:ext cx="1756795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triangle" w="med" len="med"/>
                  </a:ln>
                </p:spPr>
              </p:cxnSp>
              <p:cxnSp>
                <p:nvCxnSpPr>
                  <p:cNvPr id="822" name="Google Shape;822;p32"/>
                  <p:cNvCxnSpPr/>
                  <p:nvPr/>
                </p:nvCxnSpPr>
                <p:spPr>
                  <a:xfrm>
                    <a:off x="1415992" y="4222595"/>
                    <a:ext cx="6690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23" name="Google Shape;823;p32"/>
                  <p:cNvCxnSpPr/>
                  <p:nvPr/>
                </p:nvCxnSpPr>
                <p:spPr>
                  <a:xfrm>
                    <a:off x="1418866" y="4610786"/>
                    <a:ext cx="6690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sp>
                <p:nvSpPr>
                  <p:cNvPr id="824" name="Google Shape;824;p32"/>
                  <p:cNvSpPr/>
                  <p:nvPr/>
                </p:nvSpPr>
                <p:spPr>
                  <a:xfrm>
                    <a:off x="1555137" y="4200569"/>
                    <a:ext cx="51758" cy="5175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 w="1270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5" name="Google Shape;825;p32"/>
                  <p:cNvSpPr/>
                  <p:nvPr/>
                </p:nvSpPr>
                <p:spPr>
                  <a:xfrm>
                    <a:off x="1954711" y="4574253"/>
                    <a:ext cx="51758" cy="5175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 w="1270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6" name="Google Shape;826;p32"/>
                  <p:cNvSpPr/>
                  <p:nvPr/>
                </p:nvSpPr>
                <p:spPr>
                  <a:xfrm>
                    <a:off x="2321155" y="4192861"/>
                    <a:ext cx="51758" cy="5175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 w="1270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7" name="Google Shape;827;p32"/>
                  <p:cNvSpPr/>
                  <p:nvPr/>
                </p:nvSpPr>
                <p:spPr>
                  <a:xfrm>
                    <a:off x="2703186" y="4566564"/>
                    <a:ext cx="51758" cy="5175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lt1"/>
                  </a:solidFill>
                  <a:ln w="1270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80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cxnSp>
                <p:nvCxnSpPr>
                  <p:cNvPr id="828" name="Google Shape;828;p32"/>
                  <p:cNvCxnSpPr>
                    <a:stCxn id="824" idx="1"/>
                    <a:endCxn id="825" idx="1"/>
                  </p:cNvCxnSpPr>
                  <p:nvPr/>
                </p:nvCxnSpPr>
                <p:spPr>
                  <a:xfrm>
                    <a:off x="1568077" y="4226448"/>
                    <a:ext cx="399600" cy="37380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29" name="Google Shape;829;p32"/>
                  <p:cNvCxnSpPr>
                    <a:stCxn id="825" idx="1"/>
                    <a:endCxn id="826" idx="5"/>
                  </p:cNvCxnSpPr>
                  <p:nvPr/>
                </p:nvCxnSpPr>
                <p:spPr>
                  <a:xfrm rot="10800000" flipH="1">
                    <a:off x="1967650" y="4218832"/>
                    <a:ext cx="392400" cy="38130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830" name="Google Shape;830;p32"/>
                  <p:cNvCxnSpPr>
                    <a:stCxn id="826" idx="5"/>
                    <a:endCxn id="827" idx="1"/>
                  </p:cNvCxnSpPr>
                  <p:nvPr/>
                </p:nvCxnSpPr>
                <p:spPr>
                  <a:xfrm>
                    <a:off x="2359974" y="4218740"/>
                    <a:ext cx="356100" cy="37380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w="19050" cap="flat" cmpd="sng">
                    <a:solidFill>
                      <a:schemeClr val="lt1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</p:cxnSp>
            </p:grpSp>
            <p:sp>
              <p:nvSpPr>
                <p:cNvPr id="831" name="Google Shape;831;p32"/>
                <p:cNvSpPr txBox="1"/>
                <p:nvPr/>
              </p:nvSpPr>
              <p:spPr>
                <a:xfrm>
                  <a:off x="1661972" y="5060238"/>
                  <a:ext cx="1215397" cy="37678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800">
                      <a:solidFill>
                        <a:schemeClr val="lt1"/>
                      </a:solidFill>
                      <a:latin typeface="Times"/>
                      <a:ea typeface="Times"/>
                      <a:cs typeface="Times"/>
                      <a:sym typeface="Times"/>
                    </a:rPr>
                    <a:t>Timestamp</a:t>
                  </a:r>
                  <a:endParaRPr sz="1400">
                    <a:solidFill>
                      <a:schemeClr val="lt1"/>
                    </a:solidFill>
                    <a:latin typeface="Times"/>
                    <a:ea typeface="Times"/>
                    <a:cs typeface="Times"/>
                    <a:sym typeface="Times"/>
                  </a:endParaRPr>
                </a:p>
              </p:txBody>
            </p:sp>
            <p:cxnSp>
              <p:nvCxnSpPr>
                <p:cNvPr id="832" name="Google Shape;832;p32"/>
                <p:cNvCxnSpPr/>
                <p:nvPr/>
              </p:nvCxnSpPr>
              <p:spPr>
                <a:xfrm rot="10800000" flipH="1">
                  <a:off x="1577187" y="4810125"/>
                  <a:ext cx="415" cy="59243"/>
                </a:xfrm>
                <a:prstGeom prst="straightConnector1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3" name="Google Shape;833;p32"/>
                <p:cNvCxnSpPr/>
                <p:nvPr/>
              </p:nvCxnSpPr>
              <p:spPr>
                <a:xfrm rot="10800000" flipH="1">
                  <a:off x="1977141" y="4806950"/>
                  <a:ext cx="415" cy="59243"/>
                </a:xfrm>
                <a:prstGeom prst="straightConnector1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4" name="Google Shape;834;p32"/>
                <p:cNvCxnSpPr/>
                <p:nvPr/>
              </p:nvCxnSpPr>
              <p:spPr>
                <a:xfrm rot="10800000" flipH="1">
                  <a:off x="2359147" y="4810125"/>
                  <a:ext cx="415" cy="59243"/>
                </a:xfrm>
                <a:prstGeom prst="straightConnector1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35" name="Google Shape;835;p32"/>
                <p:cNvCxnSpPr/>
                <p:nvPr/>
              </p:nvCxnSpPr>
              <p:spPr>
                <a:xfrm rot="10800000" flipH="1">
                  <a:off x="2744166" y="4810125"/>
                  <a:ext cx="415" cy="59243"/>
                </a:xfrm>
                <a:prstGeom prst="straightConnector1">
                  <a:avLst/>
                </a:prstGeom>
                <a:solidFill>
                  <a:schemeClr val="lt1"/>
                </a:solidFill>
                <a:ln w="190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836" name="Google Shape;836;p32"/>
              <p:cNvSpPr txBox="1"/>
              <p:nvPr/>
            </p:nvSpPr>
            <p:spPr>
              <a:xfrm>
                <a:off x="7055401" y="2859380"/>
                <a:ext cx="2192156" cy="27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dirty="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IF $prefix1 == “/</a:t>
                </a:r>
                <a:r>
                  <a:rPr lang="en-US" sz="1800" dirty="0" err="1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proj</a:t>
                </a:r>
                <a:r>
                  <a:rPr lang="en-US" sz="1800" dirty="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”</a:t>
                </a:r>
                <a:endParaRPr sz="1800" dirty="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837" name="Google Shape;837;p32"/>
              <p:cNvSpPr txBox="1"/>
              <p:nvPr/>
            </p:nvSpPr>
            <p:spPr>
              <a:xfrm>
                <a:off x="6524276" y="3858194"/>
                <a:ext cx="2134415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IF $method == “GET”</a:t>
                </a:r>
                <a:endParaRPr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cxnSp>
            <p:nvCxnSpPr>
              <p:cNvPr id="838" name="Google Shape;838;p32"/>
              <p:cNvCxnSpPr>
                <a:cxnSpLocks/>
                <a:stCxn id="836" idx="2"/>
                <a:endCxn id="837" idx="0"/>
              </p:cNvCxnSpPr>
              <p:nvPr/>
            </p:nvCxnSpPr>
            <p:spPr>
              <a:xfrm flipH="1">
                <a:off x="7591484" y="3136280"/>
                <a:ext cx="559995" cy="721914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839" name="Google Shape;839;p32"/>
              <p:cNvCxnSpPr>
                <a:stCxn id="837" idx="2"/>
                <a:endCxn id="810" idx="0"/>
              </p:cNvCxnSpPr>
              <p:nvPr/>
            </p:nvCxnSpPr>
            <p:spPr>
              <a:xfrm flipH="1">
                <a:off x="6956084" y="4135193"/>
                <a:ext cx="635400" cy="624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sp>
            <p:nvSpPr>
              <p:cNvPr id="840" name="Google Shape;840;p32"/>
              <p:cNvSpPr txBox="1"/>
              <p:nvPr/>
            </p:nvSpPr>
            <p:spPr>
              <a:xfrm>
                <a:off x="7713557" y="3365750"/>
                <a:ext cx="509225" cy="21544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True</a:t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32"/>
              <p:cNvSpPr txBox="1"/>
              <p:nvPr/>
            </p:nvSpPr>
            <p:spPr>
              <a:xfrm>
                <a:off x="7128444" y="4303823"/>
                <a:ext cx="323871" cy="215444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True</a:t>
                </a:r>
                <a:endParaRPr sz="4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42" name="Google Shape;842;p32"/>
            <p:cNvSpPr/>
            <p:nvPr/>
          </p:nvSpPr>
          <p:spPr>
            <a:xfrm>
              <a:off x="4803023" y="5985345"/>
              <a:ext cx="2701351" cy="728829"/>
            </a:xfrm>
            <a:prstGeom prst="rect">
              <a:avLst/>
            </a:pr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Changes: 3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NOT Policy</a:t>
              </a:r>
              <a:endParaRPr/>
            </a:p>
          </p:txBody>
        </p:sp>
      </p:grpSp>
      <p:sp>
        <p:nvSpPr>
          <p:cNvPr id="843" name="Google Shape;843;p32"/>
          <p:cNvSpPr/>
          <p:nvPr/>
        </p:nvSpPr>
        <p:spPr>
          <a:xfrm>
            <a:off x="612075" y="2540789"/>
            <a:ext cx="10315500" cy="4002636"/>
          </a:xfrm>
          <a:prstGeom prst="rect">
            <a:avLst/>
          </a:prstGeom>
          <a:solidFill>
            <a:srgbClr val="FFFFFF">
              <a:alpha val="74117"/>
            </a:srgb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4" name="Google Shape;844;p32"/>
          <p:cNvSpPr txBox="1"/>
          <p:nvPr/>
        </p:nvSpPr>
        <p:spPr>
          <a:xfrm>
            <a:off x="914402" y="3813752"/>
            <a:ext cx="7490256" cy="1200329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Hah, interesting? 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More details in our paper!</a:t>
            </a:r>
            <a:endParaRPr sz="36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9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Overview of our solution: P-DIFF</a:t>
            </a:r>
            <a:endParaRPr/>
          </a:p>
        </p:txBody>
      </p:sp>
      <p:sp>
        <p:nvSpPr>
          <p:cNvPr id="851" name="Google Shape;85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852" name="Google Shape;852;p33"/>
          <p:cNvSpPr/>
          <p:nvPr/>
        </p:nvSpPr>
        <p:spPr>
          <a:xfrm>
            <a:off x="178975" y="2544760"/>
            <a:ext cx="2897649" cy="3169674"/>
          </a:xfrm>
          <a:prstGeom prst="snip1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T1, PUT, /proj/1.html deny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48135"/>
                </a:solidFill>
                <a:latin typeface="Times"/>
                <a:ea typeface="Times"/>
                <a:cs typeface="Times"/>
                <a:sym typeface="Times"/>
              </a:rPr>
              <a:t>T2, GET, /proj/2.html deny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48135"/>
                </a:solidFill>
                <a:latin typeface="Times"/>
                <a:ea typeface="Times"/>
                <a:cs typeface="Times"/>
                <a:sym typeface="Times"/>
              </a:rPr>
              <a:t>T3, GET, /proj/3.html deny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48135"/>
                </a:solidFill>
                <a:latin typeface="Times"/>
                <a:ea typeface="Times"/>
                <a:cs typeface="Times"/>
                <a:sym typeface="Times"/>
              </a:rPr>
              <a:t>T4, GET, /proj/4.html allow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548135"/>
                </a:solidFill>
                <a:latin typeface="Times"/>
                <a:ea typeface="Times"/>
                <a:cs typeface="Times"/>
                <a:sym typeface="Times"/>
              </a:rPr>
              <a:t>T5, GET, /proj/5.html allow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T6, PUT, /proj/6.html deny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33"/>
          <p:cNvSpPr txBox="1"/>
          <p:nvPr/>
        </p:nvSpPr>
        <p:spPr>
          <a:xfrm>
            <a:off x="178973" y="2006819"/>
            <a:ext cx="160813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logs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4" name="Google Shape;854;p33"/>
          <p:cNvGrpSpPr/>
          <p:nvPr/>
        </p:nvGrpSpPr>
        <p:grpSpPr>
          <a:xfrm>
            <a:off x="3072803" y="3862605"/>
            <a:ext cx="1169581" cy="1146061"/>
            <a:chOff x="3072803" y="3862605"/>
            <a:chExt cx="1169581" cy="1146061"/>
          </a:xfrm>
        </p:grpSpPr>
        <p:sp>
          <p:nvSpPr>
            <p:cNvPr id="855" name="Google Shape;855;p33"/>
            <p:cNvSpPr/>
            <p:nvPr/>
          </p:nvSpPr>
          <p:spPr>
            <a:xfrm>
              <a:off x="3168496" y="3862605"/>
              <a:ext cx="723013" cy="47846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33"/>
            <p:cNvSpPr txBox="1"/>
            <p:nvPr/>
          </p:nvSpPr>
          <p:spPr>
            <a:xfrm>
              <a:off x="3072803" y="4362335"/>
              <a:ext cx="116958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Policy  Inference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7" name="Google Shape;857;p33"/>
          <p:cNvGrpSpPr/>
          <p:nvPr/>
        </p:nvGrpSpPr>
        <p:grpSpPr>
          <a:xfrm>
            <a:off x="4084987" y="1906568"/>
            <a:ext cx="4153468" cy="4449782"/>
            <a:chOff x="5656516" y="1935143"/>
            <a:chExt cx="4153468" cy="4449782"/>
          </a:xfrm>
        </p:grpSpPr>
        <p:sp>
          <p:nvSpPr>
            <p:cNvPr id="858" name="Google Shape;858;p33"/>
            <p:cNvSpPr/>
            <p:nvPr/>
          </p:nvSpPr>
          <p:spPr>
            <a:xfrm>
              <a:off x="5656516" y="4759793"/>
              <a:ext cx="2599788" cy="1625132"/>
            </a:xfrm>
            <a:prstGeom prst="rect">
              <a:avLst/>
            </a:prstGeom>
            <a:solidFill>
              <a:srgbClr val="C4E0B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33"/>
            <p:cNvSpPr txBox="1"/>
            <p:nvPr/>
          </p:nvSpPr>
          <p:spPr>
            <a:xfrm>
              <a:off x="5791199" y="1935143"/>
              <a:ext cx="401878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Time-changing decision tree-represented policy</a:t>
              </a:r>
              <a:endParaRPr/>
            </a:p>
          </p:txBody>
        </p:sp>
        <p:grpSp>
          <p:nvGrpSpPr>
            <p:cNvPr id="860" name="Google Shape;860;p33"/>
            <p:cNvGrpSpPr/>
            <p:nvPr/>
          </p:nvGrpSpPr>
          <p:grpSpPr>
            <a:xfrm>
              <a:off x="5762048" y="4759793"/>
              <a:ext cx="2400198" cy="1625132"/>
              <a:chOff x="713116" y="3771666"/>
              <a:chExt cx="2400198" cy="1657904"/>
            </a:xfrm>
          </p:grpSpPr>
          <p:grpSp>
            <p:nvGrpSpPr>
              <p:cNvPr id="861" name="Google Shape;861;p33"/>
              <p:cNvGrpSpPr/>
              <p:nvPr/>
            </p:nvGrpSpPr>
            <p:grpSpPr>
              <a:xfrm>
                <a:off x="1356519" y="3865757"/>
                <a:ext cx="1756795" cy="1100253"/>
                <a:chOff x="1356519" y="3865757"/>
                <a:chExt cx="1756795" cy="1100253"/>
              </a:xfrm>
            </p:grpSpPr>
            <p:cxnSp>
              <p:nvCxnSpPr>
                <p:cNvPr id="862" name="Google Shape;862;p33"/>
                <p:cNvCxnSpPr/>
                <p:nvPr/>
              </p:nvCxnSpPr>
              <p:spPr>
                <a:xfrm rot="10800000">
                  <a:off x="1415992" y="3865757"/>
                  <a:ext cx="0" cy="1100253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863" name="Google Shape;863;p33"/>
                <p:cNvCxnSpPr/>
                <p:nvPr/>
              </p:nvCxnSpPr>
              <p:spPr>
                <a:xfrm>
                  <a:off x="1356519" y="4869366"/>
                  <a:ext cx="1756795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864" name="Google Shape;864;p33"/>
                <p:cNvCxnSpPr/>
                <p:nvPr/>
              </p:nvCxnSpPr>
              <p:spPr>
                <a:xfrm>
                  <a:off x="1415992" y="4222595"/>
                  <a:ext cx="66907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65" name="Google Shape;865;p33"/>
                <p:cNvCxnSpPr/>
                <p:nvPr/>
              </p:nvCxnSpPr>
              <p:spPr>
                <a:xfrm>
                  <a:off x="1418866" y="4610786"/>
                  <a:ext cx="66907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sp>
              <p:nvSpPr>
                <p:cNvPr id="866" name="Google Shape;866;p33"/>
                <p:cNvSpPr/>
                <p:nvPr/>
              </p:nvSpPr>
              <p:spPr>
                <a:xfrm>
                  <a:off x="1555137" y="4200569"/>
                  <a:ext cx="51758" cy="5175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 cap="flat" cmpd="sng">
                  <a:solidFill>
                    <a:srgbClr val="31538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7" name="Google Shape;867;p33"/>
                <p:cNvSpPr/>
                <p:nvPr/>
              </p:nvSpPr>
              <p:spPr>
                <a:xfrm>
                  <a:off x="1954711" y="4197530"/>
                  <a:ext cx="51758" cy="5175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 cap="flat" cmpd="sng">
                  <a:solidFill>
                    <a:srgbClr val="31538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8" name="Google Shape;868;p33"/>
                <p:cNvSpPr/>
                <p:nvPr/>
              </p:nvSpPr>
              <p:spPr>
                <a:xfrm>
                  <a:off x="2321155" y="4569584"/>
                  <a:ext cx="51758" cy="5175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 cap="flat" cmpd="sng">
                  <a:solidFill>
                    <a:srgbClr val="31538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Google Shape;869;p33"/>
                <p:cNvSpPr/>
                <p:nvPr/>
              </p:nvSpPr>
              <p:spPr>
                <a:xfrm>
                  <a:off x="2703186" y="4566564"/>
                  <a:ext cx="51758" cy="5175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12700" cap="flat" cmpd="sng">
                  <a:solidFill>
                    <a:srgbClr val="31538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8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870" name="Google Shape;870;p33"/>
                <p:cNvCxnSpPr>
                  <a:stCxn id="866" idx="1"/>
                  <a:endCxn id="867" idx="1"/>
                </p:cNvCxnSpPr>
                <p:nvPr/>
              </p:nvCxnSpPr>
              <p:spPr>
                <a:xfrm rot="10800000" flipH="1">
                  <a:off x="1568077" y="4223448"/>
                  <a:ext cx="399600" cy="3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1" name="Google Shape;871;p33"/>
                <p:cNvCxnSpPr>
                  <a:stCxn id="867" idx="1"/>
                  <a:endCxn id="868" idx="5"/>
                </p:cNvCxnSpPr>
                <p:nvPr/>
              </p:nvCxnSpPr>
              <p:spPr>
                <a:xfrm>
                  <a:off x="1967650" y="4223409"/>
                  <a:ext cx="392400" cy="372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  <p:cxnSp>
              <p:nvCxnSpPr>
                <p:cNvPr id="872" name="Google Shape;872;p33"/>
                <p:cNvCxnSpPr>
                  <a:stCxn id="868" idx="5"/>
                  <a:endCxn id="869" idx="1"/>
                </p:cNvCxnSpPr>
                <p:nvPr/>
              </p:nvCxnSpPr>
              <p:spPr>
                <a:xfrm rot="10800000" flipH="1">
                  <a:off x="2359974" y="4592463"/>
                  <a:ext cx="356100" cy="3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873" name="Google Shape;873;p33"/>
              <p:cNvSpPr txBox="1"/>
              <p:nvPr/>
            </p:nvSpPr>
            <p:spPr>
              <a:xfrm>
                <a:off x="868811" y="4077622"/>
                <a:ext cx="58381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deny</a:t>
                </a:r>
                <a:endParaRPr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874" name="Google Shape;874;p33"/>
              <p:cNvSpPr txBox="1"/>
              <p:nvPr/>
            </p:nvSpPr>
            <p:spPr>
              <a:xfrm>
                <a:off x="829100" y="4455516"/>
                <a:ext cx="641522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allow</a:t>
                </a:r>
                <a:endParaRPr sz="14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875" name="Google Shape;875;p33"/>
              <p:cNvSpPr txBox="1"/>
              <p:nvPr/>
            </p:nvSpPr>
            <p:spPr>
              <a:xfrm>
                <a:off x="713116" y="3771666"/>
                <a:ext cx="7489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Status</a:t>
                </a:r>
                <a:endParaRPr sz="14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876" name="Google Shape;876;p33"/>
              <p:cNvSpPr txBox="1"/>
              <p:nvPr/>
            </p:nvSpPr>
            <p:spPr>
              <a:xfrm>
                <a:off x="1661972" y="5060238"/>
                <a:ext cx="121539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Timestamp</a:t>
                </a:r>
                <a:endParaRPr sz="14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cxnSp>
            <p:nvCxnSpPr>
              <p:cNvPr id="877" name="Google Shape;877;p33"/>
              <p:cNvCxnSpPr/>
              <p:nvPr/>
            </p:nvCxnSpPr>
            <p:spPr>
              <a:xfrm rot="10800000" flipH="1">
                <a:off x="1577187" y="4810125"/>
                <a:ext cx="415" cy="5924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8" name="Google Shape;878;p33"/>
              <p:cNvCxnSpPr/>
              <p:nvPr/>
            </p:nvCxnSpPr>
            <p:spPr>
              <a:xfrm rot="10800000" flipH="1">
                <a:off x="1977141" y="4806950"/>
                <a:ext cx="415" cy="5924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79" name="Google Shape;879;p33"/>
              <p:cNvCxnSpPr/>
              <p:nvPr/>
            </p:nvCxnSpPr>
            <p:spPr>
              <a:xfrm rot="10800000" flipH="1">
                <a:off x="2359147" y="4810125"/>
                <a:ext cx="415" cy="5924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880" name="Google Shape;880;p33"/>
              <p:cNvCxnSpPr/>
              <p:nvPr/>
            </p:nvCxnSpPr>
            <p:spPr>
              <a:xfrm rot="10800000" flipH="1">
                <a:off x="2744166" y="4810125"/>
                <a:ext cx="415" cy="5924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881" name="Google Shape;881;p33"/>
              <p:cNvSpPr txBox="1"/>
              <p:nvPr/>
            </p:nvSpPr>
            <p:spPr>
              <a:xfrm>
                <a:off x="1403641" y="4848435"/>
                <a:ext cx="412292" cy="345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T2</a:t>
                </a:r>
                <a:endParaRPr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882" name="Google Shape;882;p33"/>
              <p:cNvSpPr txBox="1"/>
              <p:nvPr/>
            </p:nvSpPr>
            <p:spPr>
              <a:xfrm>
                <a:off x="1763051" y="4849914"/>
                <a:ext cx="412292" cy="345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T3</a:t>
                </a:r>
                <a:endParaRPr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883" name="Google Shape;883;p33"/>
              <p:cNvSpPr txBox="1"/>
              <p:nvPr/>
            </p:nvSpPr>
            <p:spPr>
              <a:xfrm>
                <a:off x="2159535" y="4847590"/>
                <a:ext cx="412292" cy="345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T4</a:t>
                </a:r>
                <a:endParaRPr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  <p:sp>
            <p:nvSpPr>
              <p:cNvPr id="884" name="Google Shape;884;p33"/>
              <p:cNvSpPr txBox="1"/>
              <p:nvPr/>
            </p:nvSpPr>
            <p:spPr>
              <a:xfrm>
                <a:off x="2531843" y="4848866"/>
                <a:ext cx="412292" cy="3453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>
                    <a:solidFill>
                      <a:schemeClr val="dk1"/>
                    </a:solidFill>
                    <a:latin typeface="Times"/>
                    <a:ea typeface="Times"/>
                    <a:cs typeface="Times"/>
                    <a:sym typeface="Times"/>
                  </a:rPr>
                  <a:t>T5</a:t>
                </a:r>
                <a:endParaRPr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endParaRPr>
              </a:p>
            </p:txBody>
          </p:sp>
        </p:grpSp>
        <p:sp>
          <p:nvSpPr>
            <p:cNvPr id="885" name="Google Shape;885;p33"/>
            <p:cNvSpPr txBox="1"/>
            <p:nvPr/>
          </p:nvSpPr>
          <p:spPr>
            <a:xfrm>
              <a:off x="7563529" y="2859375"/>
              <a:ext cx="21345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IF $prefix1 == “/proj”</a:t>
              </a:r>
              <a:endParaRPr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886" name="Google Shape;886;p33"/>
            <p:cNvSpPr txBox="1"/>
            <p:nvPr/>
          </p:nvSpPr>
          <p:spPr>
            <a:xfrm>
              <a:off x="6697269" y="3858194"/>
              <a:ext cx="21344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IF $method == “GET”</a:t>
              </a:r>
              <a:endParaRPr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cxnSp>
          <p:nvCxnSpPr>
            <p:cNvPr id="887" name="Google Shape;887;p33"/>
            <p:cNvCxnSpPr>
              <a:stCxn id="885" idx="2"/>
              <a:endCxn id="886" idx="0"/>
            </p:cNvCxnSpPr>
            <p:nvPr/>
          </p:nvCxnSpPr>
          <p:spPr>
            <a:xfrm flipH="1">
              <a:off x="7764379" y="3136275"/>
              <a:ext cx="866400" cy="7218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888" name="Google Shape;888;p33"/>
            <p:cNvCxnSpPr>
              <a:stCxn id="886" idx="2"/>
              <a:endCxn id="858" idx="0"/>
            </p:cNvCxnSpPr>
            <p:nvPr/>
          </p:nvCxnSpPr>
          <p:spPr>
            <a:xfrm flipH="1">
              <a:off x="6956276" y="4135193"/>
              <a:ext cx="808200" cy="6246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889" name="Google Shape;889;p33"/>
            <p:cNvSpPr txBox="1"/>
            <p:nvPr/>
          </p:nvSpPr>
          <p:spPr>
            <a:xfrm>
              <a:off x="7982992" y="3365750"/>
              <a:ext cx="481925" cy="2154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True</a:t>
              </a:r>
              <a:endParaRPr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3"/>
            <p:cNvSpPr txBox="1"/>
            <p:nvPr/>
          </p:nvSpPr>
          <p:spPr>
            <a:xfrm>
              <a:off x="7239657" y="4303822"/>
              <a:ext cx="427872" cy="2154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True</a:t>
              </a:r>
              <a:endParaRPr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91" name="Google Shape;891;p33"/>
            <p:cNvCxnSpPr>
              <a:stCxn id="885" idx="2"/>
              <a:endCxn id="892" idx="0"/>
            </p:cNvCxnSpPr>
            <p:nvPr/>
          </p:nvCxnSpPr>
          <p:spPr>
            <a:xfrm>
              <a:off x="8630779" y="3136275"/>
              <a:ext cx="723600" cy="708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893" name="Google Shape;893;p33"/>
            <p:cNvSpPr txBox="1"/>
            <p:nvPr/>
          </p:nvSpPr>
          <p:spPr>
            <a:xfrm flipH="1">
              <a:off x="8766830" y="3381149"/>
              <a:ext cx="449202" cy="2154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False</a:t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33"/>
            <p:cNvSpPr txBox="1"/>
            <p:nvPr/>
          </p:nvSpPr>
          <p:spPr>
            <a:xfrm flipH="1">
              <a:off x="9199044" y="3844264"/>
              <a:ext cx="310473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···</a:t>
              </a:r>
              <a:endParaRPr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894" name="Google Shape;894;p33"/>
            <p:cNvCxnSpPr>
              <a:stCxn id="886" idx="2"/>
              <a:endCxn id="895" idx="0"/>
            </p:cNvCxnSpPr>
            <p:nvPr/>
          </p:nvCxnSpPr>
          <p:spPr>
            <a:xfrm>
              <a:off x="7764476" y="4135193"/>
              <a:ext cx="882900" cy="6360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896" name="Google Shape;896;p33"/>
            <p:cNvSpPr txBox="1"/>
            <p:nvPr/>
          </p:nvSpPr>
          <p:spPr>
            <a:xfrm flipH="1">
              <a:off x="8015715" y="4328203"/>
              <a:ext cx="449202" cy="21544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False</a:t>
              </a:r>
              <a:endParaRPr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33"/>
            <p:cNvSpPr txBox="1"/>
            <p:nvPr/>
          </p:nvSpPr>
          <p:spPr>
            <a:xfrm flipH="1">
              <a:off x="8473931" y="4771057"/>
              <a:ext cx="347026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···</a:t>
              </a:r>
              <a:endParaRPr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97" name="Google Shape;897;p33"/>
          <p:cNvCxnSpPr>
            <a:stCxn id="852" idx="2"/>
            <a:endCxn id="852" idx="0"/>
          </p:cNvCxnSpPr>
          <p:nvPr/>
        </p:nvCxnSpPr>
        <p:spPr>
          <a:xfrm>
            <a:off x="178975" y="4129597"/>
            <a:ext cx="2897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</p:cxnSp>
      <p:grpSp>
        <p:nvGrpSpPr>
          <p:cNvPr id="898" name="Google Shape;898;p33"/>
          <p:cNvGrpSpPr/>
          <p:nvPr/>
        </p:nvGrpSpPr>
        <p:grpSpPr>
          <a:xfrm>
            <a:off x="10671019" y="2610892"/>
            <a:ext cx="1422760" cy="2549650"/>
            <a:chOff x="10671019" y="2610892"/>
            <a:chExt cx="1422760" cy="2549650"/>
          </a:xfrm>
        </p:grpSpPr>
        <p:pic>
          <p:nvPicPr>
            <p:cNvPr id="899" name="Google Shape;899;p33" descr="A picture containing light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739775" y="3244498"/>
              <a:ext cx="1354004" cy="19160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0" name="Google Shape;900;p33"/>
            <p:cNvSpPr txBox="1"/>
            <p:nvPr/>
          </p:nvSpPr>
          <p:spPr>
            <a:xfrm>
              <a:off x="10671019" y="2610892"/>
              <a:ext cx="1422760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Sysadmin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" name="Google Shape;901;p33"/>
          <p:cNvGrpSpPr/>
          <p:nvPr/>
        </p:nvGrpSpPr>
        <p:grpSpPr>
          <a:xfrm>
            <a:off x="7887832" y="3470126"/>
            <a:ext cx="852275" cy="1493618"/>
            <a:chOff x="7887832" y="3470126"/>
            <a:chExt cx="852275" cy="1493618"/>
          </a:xfrm>
        </p:grpSpPr>
        <p:sp>
          <p:nvSpPr>
            <p:cNvPr id="902" name="Google Shape;902;p33"/>
            <p:cNvSpPr/>
            <p:nvPr/>
          </p:nvSpPr>
          <p:spPr>
            <a:xfrm rot="-1611772">
              <a:off x="7976855" y="3600770"/>
              <a:ext cx="692517" cy="47846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33"/>
            <p:cNvSpPr/>
            <p:nvPr/>
          </p:nvSpPr>
          <p:spPr>
            <a:xfrm rot="1647247">
              <a:off x="7959132" y="4352583"/>
              <a:ext cx="692517" cy="47846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4" name="Google Shape;904;p33"/>
          <p:cNvGrpSpPr/>
          <p:nvPr/>
        </p:nvGrpSpPr>
        <p:grpSpPr>
          <a:xfrm>
            <a:off x="10032783" y="3386516"/>
            <a:ext cx="864275" cy="1688692"/>
            <a:chOff x="10032783" y="3386516"/>
            <a:chExt cx="864275" cy="1688692"/>
          </a:xfrm>
        </p:grpSpPr>
        <p:sp>
          <p:nvSpPr>
            <p:cNvPr id="905" name="Google Shape;905;p33"/>
            <p:cNvSpPr/>
            <p:nvPr/>
          </p:nvSpPr>
          <p:spPr>
            <a:xfrm rot="9069909">
              <a:off x="10105230" y="4459409"/>
              <a:ext cx="692517" cy="47846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33"/>
            <p:cNvSpPr/>
            <p:nvPr/>
          </p:nvSpPr>
          <p:spPr>
            <a:xfrm rot="1647247">
              <a:off x="10133241" y="3519212"/>
              <a:ext cx="692517" cy="478465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lt1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7" name="Google Shape;907;p33"/>
          <p:cNvGrpSpPr/>
          <p:nvPr/>
        </p:nvGrpSpPr>
        <p:grpSpPr>
          <a:xfrm>
            <a:off x="8708258" y="1927321"/>
            <a:ext cx="1422760" cy="3541155"/>
            <a:chOff x="8708258" y="1927321"/>
            <a:chExt cx="1422760" cy="3541155"/>
          </a:xfrm>
        </p:grpSpPr>
        <p:sp>
          <p:nvSpPr>
            <p:cNvPr id="908" name="Google Shape;908;p33"/>
            <p:cNvSpPr/>
            <p:nvPr/>
          </p:nvSpPr>
          <p:spPr>
            <a:xfrm>
              <a:off x="8711465" y="2830796"/>
              <a:ext cx="1296926" cy="83099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Change validation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3"/>
            <p:cNvSpPr/>
            <p:nvPr/>
          </p:nvSpPr>
          <p:spPr>
            <a:xfrm>
              <a:off x="8711465" y="4637479"/>
              <a:ext cx="1296926" cy="83099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Change forensics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33"/>
            <p:cNvSpPr txBox="1"/>
            <p:nvPr/>
          </p:nvSpPr>
          <p:spPr>
            <a:xfrm>
              <a:off x="8708258" y="1927321"/>
              <a:ext cx="142276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Two Use cases</a:t>
              </a:r>
              <a:endPara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4"/>
          <p:cNvSpPr txBox="1">
            <a:spLocks noGrp="1"/>
          </p:cNvSpPr>
          <p:nvPr>
            <p:ph type="title"/>
          </p:nvPr>
        </p:nvSpPr>
        <p:spPr>
          <a:xfrm>
            <a:off x="838200" y="-803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1</a:t>
            </a:r>
            <a:endParaRPr/>
          </a:p>
        </p:txBody>
      </p:sp>
      <p:sp>
        <p:nvSpPr>
          <p:cNvPr id="917" name="Google Shape;917;p34"/>
          <p:cNvSpPr txBox="1">
            <a:spLocks noGrp="1"/>
          </p:cNvSpPr>
          <p:nvPr>
            <p:ph type="body" idx="1"/>
          </p:nvPr>
        </p:nvSpPr>
        <p:spPr>
          <a:xfrm>
            <a:off x="838199" y="1045922"/>
            <a:ext cx="10991851" cy="508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Change validation: detect policy changes and warn sysadmins to validate</a:t>
            </a:r>
            <a:endParaRPr/>
          </a:p>
        </p:txBody>
      </p:sp>
      <p:sp>
        <p:nvSpPr>
          <p:cNvPr id="918" name="Google Shape;91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sp>
        <p:nvSpPr>
          <p:cNvPr id="919" name="Google Shape;919;p34"/>
          <p:cNvSpPr/>
          <p:nvPr/>
        </p:nvSpPr>
        <p:spPr>
          <a:xfrm>
            <a:off x="3929783" y="3965933"/>
            <a:ext cx="2599788" cy="165127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0" name="Google Shape;920;p34"/>
          <p:cNvGrpSpPr/>
          <p:nvPr/>
        </p:nvGrpSpPr>
        <p:grpSpPr>
          <a:xfrm>
            <a:off x="4035315" y="3965933"/>
            <a:ext cx="2400198" cy="1657904"/>
            <a:chOff x="713116" y="3771666"/>
            <a:chExt cx="2400198" cy="1657904"/>
          </a:xfrm>
        </p:grpSpPr>
        <p:grpSp>
          <p:nvGrpSpPr>
            <p:cNvPr id="921" name="Google Shape;921;p34"/>
            <p:cNvGrpSpPr/>
            <p:nvPr/>
          </p:nvGrpSpPr>
          <p:grpSpPr>
            <a:xfrm>
              <a:off x="1356519" y="3865757"/>
              <a:ext cx="1756795" cy="1100253"/>
              <a:chOff x="1356519" y="3865757"/>
              <a:chExt cx="1756795" cy="1100253"/>
            </a:xfrm>
          </p:grpSpPr>
          <p:cxnSp>
            <p:nvCxnSpPr>
              <p:cNvPr id="922" name="Google Shape;922;p34"/>
              <p:cNvCxnSpPr/>
              <p:nvPr/>
            </p:nvCxnSpPr>
            <p:spPr>
              <a:xfrm rot="10800000">
                <a:off x="1415992" y="3865757"/>
                <a:ext cx="0" cy="110025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923" name="Google Shape;923;p34"/>
              <p:cNvCxnSpPr/>
              <p:nvPr/>
            </p:nvCxnSpPr>
            <p:spPr>
              <a:xfrm>
                <a:off x="1356519" y="4869366"/>
                <a:ext cx="175679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924" name="Google Shape;924;p34"/>
              <p:cNvCxnSpPr/>
              <p:nvPr/>
            </p:nvCxnSpPr>
            <p:spPr>
              <a:xfrm>
                <a:off x="1415992" y="4222595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25" name="Google Shape;925;p34"/>
              <p:cNvCxnSpPr/>
              <p:nvPr/>
            </p:nvCxnSpPr>
            <p:spPr>
              <a:xfrm>
                <a:off x="1418866" y="4610786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926" name="Google Shape;926;p34"/>
              <p:cNvSpPr/>
              <p:nvPr/>
            </p:nvSpPr>
            <p:spPr>
              <a:xfrm>
                <a:off x="1555137" y="4589253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34"/>
              <p:cNvSpPr/>
              <p:nvPr/>
            </p:nvSpPr>
            <p:spPr>
              <a:xfrm>
                <a:off x="1954711" y="4586213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34"/>
              <p:cNvSpPr/>
              <p:nvPr/>
            </p:nvSpPr>
            <p:spPr>
              <a:xfrm>
                <a:off x="2321155" y="421976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34"/>
              <p:cNvSpPr/>
              <p:nvPr/>
            </p:nvSpPr>
            <p:spPr>
              <a:xfrm>
                <a:off x="2703186" y="421674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30" name="Google Shape;930;p34"/>
              <p:cNvCxnSpPr>
                <a:stCxn id="926" idx="1"/>
                <a:endCxn id="927" idx="1"/>
              </p:cNvCxnSpPr>
              <p:nvPr/>
            </p:nvCxnSpPr>
            <p:spPr>
              <a:xfrm rot="10800000" flipH="1">
                <a:off x="1568077" y="4612132"/>
                <a:ext cx="399600" cy="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1" name="Google Shape;931;p34"/>
              <p:cNvCxnSpPr>
                <a:stCxn id="927" idx="1"/>
                <a:endCxn id="928" idx="5"/>
              </p:cNvCxnSpPr>
              <p:nvPr/>
            </p:nvCxnSpPr>
            <p:spPr>
              <a:xfrm rot="10800000" flipH="1">
                <a:off x="1967650" y="4245792"/>
                <a:ext cx="392400" cy="366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32" name="Google Shape;932;p34"/>
              <p:cNvCxnSpPr>
                <a:stCxn id="928" idx="5"/>
                <a:endCxn id="929" idx="1"/>
              </p:cNvCxnSpPr>
              <p:nvPr/>
            </p:nvCxnSpPr>
            <p:spPr>
              <a:xfrm rot="10800000" flipH="1">
                <a:off x="2359974" y="4242648"/>
                <a:ext cx="356100" cy="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933" name="Google Shape;933;p34"/>
            <p:cNvSpPr txBox="1"/>
            <p:nvPr/>
          </p:nvSpPr>
          <p:spPr>
            <a:xfrm>
              <a:off x="868811" y="4077622"/>
              <a:ext cx="5838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deny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34" name="Google Shape;934;p34"/>
            <p:cNvSpPr txBox="1"/>
            <p:nvPr/>
          </p:nvSpPr>
          <p:spPr>
            <a:xfrm>
              <a:off x="829100" y="4455516"/>
              <a:ext cx="6415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allow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35" name="Google Shape;935;p34"/>
            <p:cNvSpPr txBox="1"/>
            <p:nvPr/>
          </p:nvSpPr>
          <p:spPr>
            <a:xfrm>
              <a:off x="713116" y="3771666"/>
              <a:ext cx="7489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Status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36" name="Google Shape;936;p34"/>
            <p:cNvSpPr txBox="1"/>
            <p:nvPr/>
          </p:nvSpPr>
          <p:spPr>
            <a:xfrm>
              <a:off x="1661972" y="5060238"/>
              <a:ext cx="12153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Timestamp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cxnSp>
          <p:nvCxnSpPr>
            <p:cNvPr id="937" name="Google Shape;937;p34"/>
            <p:cNvCxnSpPr/>
            <p:nvPr/>
          </p:nvCxnSpPr>
          <p:spPr>
            <a:xfrm rot="10800000" flipH="1">
              <a:off x="157718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8" name="Google Shape;938;p34"/>
            <p:cNvCxnSpPr/>
            <p:nvPr/>
          </p:nvCxnSpPr>
          <p:spPr>
            <a:xfrm rot="10800000" flipH="1">
              <a:off x="1977141" y="4806950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39" name="Google Shape;939;p34"/>
            <p:cNvCxnSpPr/>
            <p:nvPr/>
          </p:nvCxnSpPr>
          <p:spPr>
            <a:xfrm rot="10800000" flipH="1">
              <a:off x="235914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40" name="Google Shape;940;p34"/>
            <p:cNvCxnSpPr/>
            <p:nvPr/>
          </p:nvCxnSpPr>
          <p:spPr>
            <a:xfrm rot="10800000" flipH="1">
              <a:off x="2744166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41" name="Google Shape;941;p34"/>
            <p:cNvSpPr txBox="1"/>
            <p:nvPr/>
          </p:nvSpPr>
          <p:spPr>
            <a:xfrm>
              <a:off x="1403641" y="4848435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T1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42" name="Google Shape;942;p34"/>
            <p:cNvSpPr txBox="1"/>
            <p:nvPr/>
          </p:nvSpPr>
          <p:spPr>
            <a:xfrm>
              <a:off x="1763051" y="4849914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T2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43" name="Google Shape;943;p34"/>
            <p:cNvSpPr txBox="1"/>
            <p:nvPr/>
          </p:nvSpPr>
          <p:spPr>
            <a:xfrm>
              <a:off x="2159535" y="4847590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T3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44" name="Google Shape;944;p34"/>
            <p:cNvSpPr txBox="1"/>
            <p:nvPr/>
          </p:nvSpPr>
          <p:spPr>
            <a:xfrm>
              <a:off x="2531843" y="4848866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T4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945" name="Google Shape;945;p34"/>
          <p:cNvSpPr txBox="1"/>
          <p:nvPr/>
        </p:nvSpPr>
        <p:spPr>
          <a:xfrm>
            <a:off x="5749625" y="2065500"/>
            <a:ext cx="20430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$prefix1 == “/proj”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46" name="Google Shape;946;p34"/>
          <p:cNvSpPr txBox="1"/>
          <p:nvPr/>
        </p:nvSpPr>
        <p:spPr>
          <a:xfrm>
            <a:off x="4970536" y="3064334"/>
            <a:ext cx="21344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$method == “PUT”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947" name="Google Shape;947;p34"/>
          <p:cNvCxnSpPr>
            <a:stCxn id="945" idx="2"/>
            <a:endCxn id="946" idx="0"/>
          </p:cNvCxnSpPr>
          <p:nvPr/>
        </p:nvCxnSpPr>
        <p:spPr>
          <a:xfrm flipH="1">
            <a:off x="6037625" y="2342400"/>
            <a:ext cx="733500" cy="721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48" name="Google Shape;948;p34"/>
          <p:cNvCxnSpPr>
            <a:stCxn id="946" idx="2"/>
            <a:endCxn id="919" idx="0"/>
          </p:cNvCxnSpPr>
          <p:nvPr/>
        </p:nvCxnSpPr>
        <p:spPr>
          <a:xfrm flipH="1">
            <a:off x="5229543" y="3341333"/>
            <a:ext cx="808200" cy="624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49" name="Google Shape;949;p34"/>
          <p:cNvSpPr txBox="1"/>
          <p:nvPr/>
        </p:nvSpPr>
        <p:spPr>
          <a:xfrm>
            <a:off x="6256259" y="2571890"/>
            <a:ext cx="481925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0" name="Google Shape;950;p34"/>
          <p:cNvSpPr txBox="1"/>
          <p:nvPr/>
        </p:nvSpPr>
        <p:spPr>
          <a:xfrm>
            <a:off x="5512924" y="3509962"/>
            <a:ext cx="3811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1" name="Google Shape;951;p34"/>
          <p:cNvCxnSpPr>
            <a:stCxn id="945" idx="2"/>
            <a:endCxn id="952" idx="0"/>
          </p:cNvCxnSpPr>
          <p:nvPr/>
        </p:nvCxnSpPr>
        <p:spPr>
          <a:xfrm>
            <a:off x="6771125" y="2342400"/>
            <a:ext cx="856500" cy="708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53" name="Google Shape;953;p34"/>
          <p:cNvSpPr txBox="1"/>
          <p:nvPr/>
        </p:nvSpPr>
        <p:spPr>
          <a:xfrm flipH="1">
            <a:off x="7040097" y="2587289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2" name="Google Shape;952;p34"/>
          <p:cNvSpPr txBox="1"/>
          <p:nvPr/>
        </p:nvSpPr>
        <p:spPr>
          <a:xfrm flipH="1">
            <a:off x="7472311" y="3050404"/>
            <a:ext cx="31047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54" name="Google Shape;954;p34"/>
          <p:cNvCxnSpPr>
            <a:stCxn id="946" idx="2"/>
            <a:endCxn id="955" idx="0"/>
          </p:cNvCxnSpPr>
          <p:nvPr/>
        </p:nvCxnSpPr>
        <p:spPr>
          <a:xfrm>
            <a:off x="6037743" y="3341333"/>
            <a:ext cx="882900" cy="63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56" name="Google Shape;956;p34"/>
          <p:cNvSpPr txBox="1"/>
          <p:nvPr/>
        </p:nvSpPr>
        <p:spPr>
          <a:xfrm flipH="1">
            <a:off x="6288982" y="3534343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Google Shape;955;p34"/>
          <p:cNvSpPr txBox="1"/>
          <p:nvPr/>
        </p:nvSpPr>
        <p:spPr>
          <a:xfrm flipH="1">
            <a:off x="6747198" y="3977197"/>
            <a:ext cx="3470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35"/>
          <p:cNvSpPr txBox="1">
            <a:spLocks noGrp="1"/>
          </p:cNvSpPr>
          <p:nvPr>
            <p:ph type="title"/>
          </p:nvPr>
        </p:nvSpPr>
        <p:spPr>
          <a:xfrm>
            <a:off x="838200" y="-803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1</a:t>
            </a:r>
            <a:endParaRPr/>
          </a:p>
        </p:txBody>
      </p:sp>
      <p:sp>
        <p:nvSpPr>
          <p:cNvPr id="963" name="Google Shape;963;p35"/>
          <p:cNvSpPr txBox="1">
            <a:spLocks noGrp="1"/>
          </p:cNvSpPr>
          <p:nvPr>
            <p:ph type="body" idx="1"/>
          </p:nvPr>
        </p:nvSpPr>
        <p:spPr>
          <a:xfrm>
            <a:off x="838200" y="1045923"/>
            <a:ext cx="10934700" cy="99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Change validation: detect policy changes and warn sysadmins to validate</a:t>
            </a:r>
            <a:endParaRPr/>
          </a:p>
        </p:txBody>
      </p:sp>
      <p:sp>
        <p:nvSpPr>
          <p:cNvPr id="964" name="Google Shape;96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965" name="Google Shape;965;p35"/>
          <p:cNvSpPr/>
          <p:nvPr/>
        </p:nvSpPr>
        <p:spPr>
          <a:xfrm>
            <a:off x="3991327" y="3965933"/>
            <a:ext cx="2599788" cy="165127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6" name="Google Shape;966;p35"/>
          <p:cNvGrpSpPr/>
          <p:nvPr/>
        </p:nvGrpSpPr>
        <p:grpSpPr>
          <a:xfrm>
            <a:off x="4096859" y="3965933"/>
            <a:ext cx="2400198" cy="1657904"/>
            <a:chOff x="713116" y="3771666"/>
            <a:chExt cx="2400198" cy="1657904"/>
          </a:xfrm>
        </p:grpSpPr>
        <p:grpSp>
          <p:nvGrpSpPr>
            <p:cNvPr id="967" name="Google Shape;967;p35"/>
            <p:cNvGrpSpPr/>
            <p:nvPr/>
          </p:nvGrpSpPr>
          <p:grpSpPr>
            <a:xfrm>
              <a:off x="1356519" y="3865757"/>
              <a:ext cx="1756795" cy="1100253"/>
              <a:chOff x="1356519" y="3865757"/>
              <a:chExt cx="1756795" cy="1100253"/>
            </a:xfrm>
          </p:grpSpPr>
          <p:cxnSp>
            <p:nvCxnSpPr>
              <p:cNvPr id="968" name="Google Shape;968;p35"/>
              <p:cNvCxnSpPr/>
              <p:nvPr/>
            </p:nvCxnSpPr>
            <p:spPr>
              <a:xfrm rot="10800000">
                <a:off x="1415992" y="3865757"/>
                <a:ext cx="0" cy="110025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969" name="Google Shape;969;p35"/>
              <p:cNvCxnSpPr/>
              <p:nvPr/>
            </p:nvCxnSpPr>
            <p:spPr>
              <a:xfrm>
                <a:off x="1356519" y="4869366"/>
                <a:ext cx="175679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970" name="Google Shape;970;p35"/>
              <p:cNvCxnSpPr/>
              <p:nvPr/>
            </p:nvCxnSpPr>
            <p:spPr>
              <a:xfrm>
                <a:off x="1415992" y="4222595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1" name="Google Shape;971;p35"/>
              <p:cNvCxnSpPr/>
              <p:nvPr/>
            </p:nvCxnSpPr>
            <p:spPr>
              <a:xfrm>
                <a:off x="1418866" y="4610786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972" name="Google Shape;972;p35"/>
              <p:cNvSpPr/>
              <p:nvPr/>
            </p:nvSpPr>
            <p:spPr>
              <a:xfrm>
                <a:off x="1555137" y="4589253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35"/>
              <p:cNvSpPr/>
              <p:nvPr/>
            </p:nvSpPr>
            <p:spPr>
              <a:xfrm>
                <a:off x="1954711" y="4586213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35"/>
              <p:cNvSpPr/>
              <p:nvPr/>
            </p:nvSpPr>
            <p:spPr>
              <a:xfrm>
                <a:off x="2321155" y="421976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35"/>
              <p:cNvSpPr/>
              <p:nvPr/>
            </p:nvSpPr>
            <p:spPr>
              <a:xfrm>
                <a:off x="2703186" y="421674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76" name="Google Shape;976;p35"/>
              <p:cNvCxnSpPr>
                <a:stCxn id="972" idx="1"/>
                <a:endCxn id="973" idx="1"/>
              </p:cNvCxnSpPr>
              <p:nvPr/>
            </p:nvCxnSpPr>
            <p:spPr>
              <a:xfrm rot="10800000" flipH="1">
                <a:off x="1568077" y="4612132"/>
                <a:ext cx="399600" cy="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7" name="Google Shape;977;p35"/>
              <p:cNvCxnSpPr>
                <a:stCxn id="973" idx="1"/>
                <a:endCxn id="974" idx="5"/>
              </p:cNvCxnSpPr>
              <p:nvPr/>
            </p:nvCxnSpPr>
            <p:spPr>
              <a:xfrm rot="10800000" flipH="1">
                <a:off x="1967650" y="4245792"/>
                <a:ext cx="392400" cy="366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978" name="Google Shape;978;p35"/>
              <p:cNvCxnSpPr>
                <a:stCxn id="974" idx="5"/>
                <a:endCxn id="975" idx="1"/>
              </p:cNvCxnSpPr>
              <p:nvPr/>
            </p:nvCxnSpPr>
            <p:spPr>
              <a:xfrm rot="10800000" flipH="1">
                <a:off x="2359974" y="4242648"/>
                <a:ext cx="356100" cy="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979" name="Google Shape;979;p35"/>
            <p:cNvSpPr txBox="1"/>
            <p:nvPr/>
          </p:nvSpPr>
          <p:spPr>
            <a:xfrm>
              <a:off x="868811" y="4077622"/>
              <a:ext cx="5838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deny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80" name="Google Shape;980;p35"/>
            <p:cNvSpPr txBox="1"/>
            <p:nvPr/>
          </p:nvSpPr>
          <p:spPr>
            <a:xfrm>
              <a:off x="829100" y="4455516"/>
              <a:ext cx="6415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allow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81" name="Google Shape;981;p35"/>
            <p:cNvSpPr txBox="1"/>
            <p:nvPr/>
          </p:nvSpPr>
          <p:spPr>
            <a:xfrm>
              <a:off x="713116" y="3771666"/>
              <a:ext cx="7489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Status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82" name="Google Shape;982;p35"/>
            <p:cNvSpPr txBox="1"/>
            <p:nvPr/>
          </p:nvSpPr>
          <p:spPr>
            <a:xfrm>
              <a:off x="1661972" y="5060238"/>
              <a:ext cx="12153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Timestamp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cxnSp>
          <p:nvCxnSpPr>
            <p:cNvPr id="983" name="Google Shape;983;p35"/>
            <p:cNvCxnSpPr/>
            <p:nvPr/>
          </p:nvCxnSpPr>
          <p:spPr>
            <a:xfrm rot="10800000" flipH="1">
              <a:off x="157718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4" name="Google Shape;984;p35"/>
            <p:cNvCxnSpPr/>
            <p:nvPr/>
          </p:nvCxnSpPr>
          <p:spPr>
            <a:xfrm rot="10800000" flipH="1">
              <a:off x="1977141" y="4806950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5" name="Google Shape;985;p35"/>
            <p:cNvCxnSpPr/>
            <p:nvPr/>
          </p:nvCxnSpPr>
          <p:spPr>
            <a:xfrm rot="10800000" flipH="1">
              <a:off x="235914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6" name="Google Shape;986;p35"/>
            <p:cNvCxnSpPr/>
            <p:nvPr/>
          </p:nvCxnSpPr>
          <p:spPr>
            <a:xfrm rot="10800000" flipH="1">
              <a:off x="2744166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987" name="Google Shape;987;p35"/>
            <p:cNvSpPr txBox="1"/>
            <p:nvPr/>
          </p:nvSpPr>
          <p:spPr>
            <a:xfrm>
              <a:off x="1403641" y="4848435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T1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88" name="Google Shape;988;p35"/>
            <p:cNvSpPr txBox="1"/>
            <p:nvPr/>
          </p:nvSpPr>
          <p:spPr>
            <a:xfrm>
              <a:off x="1763051" y="4849914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T2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89" name="Google Shape;989;p35"/>
            <p:cNvSpPr txBox="1"/>
            <p:nvPr/>
          </p:nvSpPr>
          <p:spPr>
            <a:xfrm>
              <a:off x="2159535" y="4847590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T3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990" name="Google Shape;990;p35"/>
            <p:cNvSpPr txBox="1"/>
            <p:nvPr/>
          </p:nvSpPr>
          <p:spPr>
            <a:xfrm>
              <a:off x="2531843" y="4848866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T4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991" name="Google Shape;991;p35"/>
          <p:cNvSpPr txBox="1"/>
          <p:nvPr/>
        </p:nvSpPr>
        <p:spPr>
          <a:xfrm>
            <a:off x="5898350" y="2065500"/>
            <a:ext cx="2134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$prefix1 == “/proj”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92" name="Google Shape;992;p35"/>
          <p:cNvSpPr txBox="1"/>
          <p:nvPr/>
        </p:nvSpPr>
        <p:spPr>
          <a:xfrm>
            <a:off x="5032080" y="3064334"/>
            <a:ext cx="21344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$method == “PUT”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993" name="Google Shape;993;p35"/>
          <p:cNvCxnSpPr>
            <a:stCxn id="991" idx="2"/>
            <a:endCxn id="992" idx="0"/>
          </p:cNvCxnSpPr>
          <p:nvPr/>
        </p:nvCxnSpPr>
        <p:spPr>
          <a:xfrm flipH="1">
            <a:off x="6099200" y="2342400"/>
            <a:ext cx="866400" cy="721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994" name="Google Shape;994;p35"/>
          <p:cNvCxnSpPr>
            <a:stCxn id="992" idx="2"/>
            <a:endCxn id="965" idx="0"/>
          </p:cNvCxnSpPr>
          <p:nvPr/>
        </p:nvCxnSpPr>
        <p:spPr>
          <a:xfrm flipH="1">
            <a:off x="5291088" y="3341333"/>
            <a:ext cx="808200" cy="624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95" name="Google Shape;995;p35"/>
          <p:cNvSpPr txBox="1"/>
          <p:nvPr/>
        </p:nvSpPr>
        <p:spPr>
          <a:xfrm>
            <a:off x="6317803" y="2571890"/>
            <a:ext cx="481925" cy="2158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6" name="Google Shape;996;p35"/>
          <p:cNvSpPr txBox="1"/>
          <p:nvPr/>
        </p:nvSpPr>
        <p:spPr>
          <a:xfrm>
            <a:off x="5574468" y="3509962"/>
            <a:ext cx="3811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7" name="Google Shape;997;p35"/>
          <p:cNvCxnSpPr>
            <a:stCxn id="991" idx="2"/>
            <a:endCxn id="998" idx="0"/>
          </p:cNvCxnSpPr>
          <p:nvPr/>
        </p:nvCxnSpPr>
        <p:spPr>
          <a:xfrm>
            <a:off x="6965600" y="2342400"/>
            <a:ext cx="723600" cy="708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99" name="Google Shape;999;p35"/>
          <p:cNvSpPr txBox="1"/>
          <p:nvPr/>
        </p:nvSpPr>
        <p:spPr>
          <a:xfrm flipH="1">
            <a:off x="7101641" y="2587289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8" name="Google Shape;998;p35"/>
          <p:cNvSpPr txBox="1"/>
          <p:nvPr/>
        </p:nvSpPr>
        <p:spPr>
          <a:xfrm flipH="1">
            <a:off x="7533855" y="3050404"/>
            <a:ext cx="31047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0" name="Google Shape;1000;p35"/>
          <p:cNvCxnSpPr>
            <a:stCxn id="992" idx="2"/>
            <a:endCxn id="1001" idx="0"/>
          </p:cNvCxnSpPr>
          <p:nvPr/>
        </p:nvCxnSpPr>
        <p:spPr>
          <a:xfrm>
            <a:off x="6099288" y="3341333"/>
            <a:ext cx="882900" cy="63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02" name="Google Shape;1002;p35"/>
          <p:cNvSpPr txBox="1"/>
          <p:nvPr/>
        </p:nvSpPr>
        <p:spPr>
          <a:xfrm flipH="1">
            <a:off x="6350526" y="3534343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35"/>
          <p:cNvSpPr txBox="1"/>
          <p:nvPr/>
        </p:nvSpPr>
        <p:spPr>
          <a:xfrm flipH="1">
            <a:off x="6808742" y="3977197"/>
            <a:ext cx="3470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p35"/>
          <p:cNvSpPr/>
          <p:nvPr/>
        </p:nvSpPr>
        <p:spPr>
          <a:xfrm>
            <a:off x="515168" y="3121223"/>
            <a:ext cx="2999819" cy="36933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T5,  PUT,  /proj/1.htm  allow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4" name="Google Shape;1004;p35"/>
          <p:cNvSpPr/>
          <p:nvPr/>
        </p:nvSpPr>
        <p:spPr>
          <a:xfrm>
            <a:off x="453928" y="2672042"/>
            <a:ext cx="23695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New-coming access: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36"/>
          <p:cNvSpPr txBox="1">
            <a:spLocks noGrp="1"/>
          </p:cNvSpPr>
          <p:nvPr>
            <p:ph type="title"/>
          </p:nvPr>
        </p:nvSpPr>
        <p:spPr>
          <a:xfrm>
            <a:off x="838200" y="-803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1</a:t>
            </a:r>
            <a:endParaRPr/>
          </a:p>
        </p:txBody>
      </p:sp>
      <p:sp>
        <p:nvSpPr>
          <p:cNvPr id="1011" name="Google Shape;1011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1012" name="Google Shape;1012;p36"/>
          <p:cNvSpPr/>
          <p:nvPr/>
        </p:nvSpPr>
        <p:spPr>
          <a:xfrm>
            <a:off x="3991327" y="3965933"/>
            <a:ext cx="2599788" cy="165127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3" name="Google Shape;1013;p36"/>
          <p:cNvGrpSpPr/>
          <p:nvPr/>
        </p:nvGrpSpPr>
        <p:grpSpPr>
          <a:xfrm>
            <a:off x="4096859" y="3965933"/>
            <a:ext cx="2400198" cy="1657904"/>
            <a:chOff x="713116" y="3771666"/>
            <a:chExt cx="2400198" cy="1657904"/>
          </a:xfrm>
        </p:grpSpPr>
        <p:grpSp>
          <p:nvGrpSpPr>
            <p:cNvPr id="1014" name="Google Shape;1014;p36"/>
            <p:cNvGrpSpPr/>
            <p:nvPr/>
          </p:nvGrpSpPr>
          <p:grpSpPr>
            <a:xfrm>
              <a:off x="1356519" y="3865757"/>
              <a:ext cx="1756795" cy="1100253"/>
              <a:chOff x="1356519" y="3865757"/>
              <a:chExt cx="1756795" cy="1100253"/>
            </a:xfrm>
          </p:grpSpPr>
          <p:cxnSp>
            <p:nvCxnSpPr>
              <p:cNvPr id="1015" name="Google Shape;1015;p36"/>
              <p:cNvCxnSpPr/>
              <p:nvPr/>
            </p:nvCxnSpPr>
            <p:spPr>
              <a:xfrm rot="10800000">
                <a:off x="1415992" y="3865757"/>
                <a:ext cx="0" cy="110025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016" name="Google Shape;1016;p36"/>
              <p:cNvCxnSpPr/>
              <p:nvPr/>
            </p:nvCxnSpPr>
            <p:spPr>
              <a:xfrm>
                <a:off x="1356519" y="4869366"/>
                <a:ext cx="175679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017" name="Google Shape;1017;p36"/>
              <p:cNvCxnSpPr/>
              <p:nvPr/>
            </p:nvCxnSpPr>
            <p:spPr>
              <a:xfrm>
                <a:off x="1415992" y="4222595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18" name="Google Shape;1018;p36"/>
              <p:cNvCxnSpPr/>
              <p:nvPr/>
            </p:nvCxnSpPr>
            <p:spPr>
              <a:xfrm>
                <a:off x="1418866" y="4610786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19" name="Google Shape;1019;p36"/>
              <p:cNvSpPr/>
              <p:nvPr/>
            </p:nvSpPr>
            <p:spPr>
              <a:xfrm>
                <a:off x="1555137" y="4589253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36"/>
              <p:cNvSpPr/>
              <p:nvPr/>
            </p:nvSpPr>
            <p:spPr>
              <a:xfrm>
                <a:off x="1954711" y="4586213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36"/>
              <p:cNvSpPr/>
              <p:nvPr/>
            </p:nvSpPr>
            <p:spPr>
              <a:xfrm>
                <a:off x="2321155" y="421976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36"/>
              <p:cNvSpPr/>
              <p:nvPr/>
            </p:nvSpPr>
            <p:spPr>
              <a:xfrm>
                <a:off x="2703186" y="421674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23" name="Google Shape;1023;p36"/>
              <p:cNvCxnSpPr>
                <a:stCxn id="1019" idx="1"/>
                <a:endCxn id="1020" idx="1"/>
              </p:cNvCxnSpPr>
              <p:nvPr/>
            </p:nvCxnSpPr>
            <p:spPr>
              <a:xfrm rot="10800000" flipH="1">
                <a:off x="1568077" y="4612132"/>
                <a:ext cx="399600" cy="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4" name="Google Shape;1024;p36"/>
              <p:cNvCxnSpPr>
                <a:stCxn id="1020" idx="1"/>
                <a:endCxn id="1021" idx="5"/>
              </p:cNvCxnSpPr>
              <p:nvPr/>
            </p:nvCxnSpPr>
            <p:spPr>
              <a:xfrm rot="10800000" flipH="1">
                <a:off x="1967650" y="4245792"/>
                <a:ext cx="392400" cy="366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5" name="Google Shape;1025;p36"/>
              <p:cNvCxnSpPr>
                <a:stCxn id="1021" idx="5"/>
                <a:endCxn id="1022" idx="1"/>
              </p:cNvCxnSpPr>
              <p:nvPr/>
            </p:nvCxnSpPr>
            <p:spPr>
              <a:xfrm rot="10800000" flipH="1">
                <a:off x="2359974" y="4242648"/>
                <a:ext cx="356100" cy="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026" name="Google Shape;1026;p36"/>
            <p:cNvSpPr txBox="1"/>
            <p:nvPr/>
          </p:nvSpPr>
          <p:spPr>
            <a:xfrm>
              <a:off x="829144" y="4066333"/>
              <a:ext cx="5838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deny</a:t>
              </a:r>
              <a:endParaRPr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027" name="Google Shape;1027;p36"/>
            <p:cNvSpPr txBox="1"/>
            <p:nvPr/>
          </p:nvSpPr>
          <p:spPr>
            <a:xfrm>
              <a:off x="806211" y="4444227"/>
              <a:ext cx="6415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allow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028" name="Google Shape;1028;p36"/>
            <p:cNvSpPr txBox="1"/>
            <p:nvPr/>
          </p:nvSpPr>
          <p:spPr>
            <a:xfrm>
              <a:off x="713116" y="3771666"/>
              <a:ext cx="7489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Status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029" name="Google Shape;1029;p36"/>
            <p:cNvSpPr txBox="1"/>
            <p:nvPr/>
          </p:nvSpPr>
          <p:spPr>
            <a:xfrm>
              <a:off x="1661972" y="5060238"/>
              <a:ext cx="12153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Timestamp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cxnSp>
          <p:nvCxnSpPr>
            <p:cNvPr id="1030" name="Google Shape;1030;p36"/>
            <p:cNvCxnSpPr/>
            <p:nvPr/>
          </p:nvCxnSpPr>
          <p:spPr>
            <a:xfrm rot="10800000" flipH="1">
              <a:off x="157718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1" name="Google Shape;1031;p36"/>
            <p:cNvCxnSpPr/>
            <p:nvPr/>
          </p:nvCxnSpPr>
          <p:spPr>
            <a:xfrm rot="10800000" flipH="1">
              <a:off x="1977141" y="4806950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2" name="Google Shape;1032;p36"/>
            <p:cNvCxnSpPr/>
            <p:nvPr/>
          </p:nvCxnSpPr>
          <p:spPr>
            <a:xfrm rot="10800000" flipH="1">
              <a:off x="235914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33" name="Google Shape;1033;p36"/>
            <p:cNvCxnSpPr/>
            <p:nvPr/>
          </p:nvCxnSpPr>
          <p:spPr>
            <a:xfrm rot="10800000" flipH="1">
              <a:off x="2744166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34" name="Google Shape;1034;p36"/>
            <p:cNvSpPr txBox="1"/>
            <p:nvPr/>
          </p:nvSpPr>
          <p:spPr>
            <a:xfrm>
              <a:off x="1403641" y="4848435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T1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035" name="Google Shape;1035;p36"/>
            <p:cNvSpPr txBox="1"/>
            <p:nvPr/>
          </p:nvSpPr>
          <p:spPr>
            <a:xfrm>
              <a:off x="1763051" y="4849914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T2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036" name="Google Shape;1036;p36"/>
            <p:cNvSpPr txBox="1"/>
            <p:nvPr/>
          </p:nvSpPr>
          <p:spPr>
            <a:xfrm>
              <a:off x="2159535" y="4847590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T3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037" name="Google Shape;1037;p36"/>
            <p:cNvSpPr txBox="1"/>
            <p:nvPr/>
          </p:nvSpPr>
          <p:spPr>
            <a:xfrm>
              <a:off x="2531843" y="4848866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T4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038" name="Google Shape;1038;p36"/>
          <p:cNvSpPr txBox="1"/>
          <p:nvPr/>
        </p:nvSpPr>
        <p:spPr>
          <a:xfrm>
            <a:off x="5902651" y="2065500"/>
            <a:ext cx="2134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$prefix1 == “/proj”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39" name="Google Shape;1039;p36"/>
          <p:cNvSpPr txBox="1"/>
          <p:nvPr/>
        </p:nvSpPr>
        <p:spPr>
          <a:xfrm>
            <a:off x="5032080" y="3064334"/>
            <a:ext cx="21344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$method == “PUT”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040" name="Google Shape;1040;p36"/>
          <p:cNvCxnSpPr>
            <a:stCxn id="1038" idx="2"/>
            <a:endCxn id="1039" idx="0"/>
          </p:cNvCxnSpPr>
          <p:nvPr/>
        </p:nvCxnSpPr>
        <p:spPr>
          <a:xfrm flipH="1">
            <a:off x="6099301" y="2342400"/>
            <a:ext cx="870600" cy="7218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41" name="Google Shape;1041;p36"/>
          <p:cNvCxnSpPr>
            <a:stCxn id="1039" idx="2"/>
            <a:endCxn id="1012" idx="0"/>
          </p:cNvCxnSpPr>
          <p:nvPr/>
        </p:nvCxnSpPr>
        <p:spPr>
          <a:xfrm flipH="1">
            <a:off x="5291088" y="3341333"/>
            <a:ext cx="808200" cy="624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42" name="Google Shape;1042;p36"/>
          <p:cNvSpPr txBox="1"/>
          <p:nvPr/>
        </p:nvSpPr>
        <p:spPr>
          <a:xfrm>
            <a:off x="6317803" y="2571890"/>
            <a:ext cx="398307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Google Shape;1043;p36"/>
          <p:cNvSpPr txBox="1"/>
          <p:nvPr/>
        </p:nvSpPr>
        <p:spPr>
          <a:xfrm>
            <a:off x="5574468" y="3509962"/>
            <a:ext cx="3811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4" name="Google Shape;1044;p36"/>
          <p:cNvCxnSpPr>
            <a:stCxn id="1038" idx="2"/>
            <a:endCxn id="1045" idx="0"/>
          </p:cNvCxnSpPr>
          <p:nvPr/>
        </p:nvCxnSpPr>
        <p:spPr>
          <a:xfrm>
            <a:off x="6969901" y="2342400"/>
            <a:ext cx="719100" cy="708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46" name="Google Shape;1046;p36"/>
          <p:cNvSpPr txBox="1"/>
          <p:nvPr/>
        </p:nvSpPr>
        <p:spPr>
          <a:xfrm flipH="1">
            <a:off x="7101641" y="2587289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36"/>
          <p:cNvSpPr txBox="1"/>
          <p:nvPr/>
        </p:nvSpPr>
        <p:spPr>
          <a:xfrm flipH="1">
            <a:off x="7533855" y="3050404"/>
            <a:ext cx="31047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7" name="Google Shape;1047;p36"/>
          <p:cNvCxnSpPr>
            <a:stCxn id="1039" idx="2"/>
            <a:endCxn id="1048" idx="0"/>
          </p:cNvCxnSpPr>
          <p:nvPr/>
        </p:nvCxnSpPr>
        <p:spPr>
          <a:xfrm>
            <a:off x="6099288" y="3341333"/>
            <a:ext cx="882900" cy="63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49" name="Google Shape;1049;p36"/>
          <p:cNvSpPr txBox="1"/>
          <p:nvPr/>
        </p:nvSpPr>
        <p:spPr>
          <a:xfrm flipH="1">
            <a:off x="6350526" y="3534343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" name="Google Shape;1048;p36"/>
          <p:cNvSpPr txBox="1"/>
          <p:nvPr/>
        </p:nvSpPr>
        <p:spPr>
          <a:xfrm flipH="1">
            <a:off x="6808742" y="3977197"/>
            <a:ext cx="3470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0" name="Google Shape;1050;p36"/>
          <p:cNvSpPr/>
          <p:nvPr/>
        </p:nvSpPr>
        <p:spPr>
          <a:xfrm>
            <a:off x="515169" y="3121223"/>
            <a:ext cx="2983040" cy="36933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T5,  PUT,  /proj/1.htm  allow 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1" name="Google Shape;1051;p36"/>
          <p:cNvSpPr/>
          <p:nvPr/>
        </p:nvSpPr>
        <p:spPr>
          <a:xfrm>
            <a:off x="453928" y="2672042"/>
            <a:ext cx="23695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New-coming access: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2" name="Google Shape;1052;p36"/>
          <p:cNvSpPr/>
          <p:nvPr/>
        </p:nvSpPr>
        <p:spPr>
          <a:xfrm>
            <a:off x="1600539" y="3120669"/>
            <a:ext cx="533062" cy="369332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/proj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3" name="Google Shape;1053;p36"/>
          <p:cNvSpPr/>
          <p:nvPr/>
        </p:nvSpPr>
        <p:spPr>
          <a:xfrm>
            <a:off x="7408997" y="2047589"/>
            <a:ext cx="436938" cy="338554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/proj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36"/>
          <p:cNvSpPr txBox="1"/>
          <p:nvPr/>
        </p:nvSpPr>
        <p:spPr>
          <a:xfrm>
            <a:off x="838200" y="1045923"/>
            <a:ext cx="10934700" cy="99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validation: detect policy changes and warn sysadmins to validate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37"/>
          <p:cNvSpPr txBox="1">
            <a:spLocks noGrp="1"/>
          </p:cNvSpPr>
          <p:nvPr>
            <p:ph type="title"/>
          </p:nvPr>
        </p:nvSpPr>
        <p:spPr>
          <a:xfrm>
            <a:off x="838200" y="-803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1</a:t>
            </a:r>
            <a:endParaRPr/>
          </a:p>
        </p:txBody>
      </p:sp>
      <p:sp>
        <p:nvSpPr>
          <p:cNvPr id="1061" name="Google Shape;106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1062" name="Google Shape;1062;p37"/>
          <p:cNvSpPr/>
          <p:nvPr/>
        </p:nvSpPr>
        <p:spPr>
          <a:xfrm>
            <a:off x="3991327" y="3965933"/>
            <a:ext cx="2599788" cy="165127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63" name="Google Shape;1063;p37"/>
          <p:cNvGrpSpPr/>
          <p:nvPr/>
        </p:nvGrpSpPr>
        <p:grpSpPr>
          <a:xfrm>
            <a:off x="4096859" y="3965933"/>
            <a:ext cx="2400198" cy="1657904"/>
            <a:chOff x="713116" y="3771666"/>
            <a:chExt cx="2400198" cy="1657904"/>
          </a:xfrm>
        </p:grpSpPr>
        <p:grpSp>
          <p:nvGrpSpPr>
            <p:cNvPr id="1064" name="Google Shape;1064;p37"/>
            <p:cNvGrpSpPr/>
            <p:nvPr/>
          </p:nvGrpSpPr>
          <p:grpSpPr>
            <a:xfrm>
              <a:off x="1356519" y="3865757"/>
              <a:ext cx="1756795" cy="1100253"/>
              <a:chOff x="1356519" y="3865757"/>
              <a:chExt cx="1756795" cy="1100253"/>
            </a:xfrm>
          </p:grpSpPr>
          <p:cxnSp>
            <p:nvCxnSpPr>
              <p:cNvPr id="1065" name="Google Shape;1065;p37"/>
              <p:cNvCxnSpPr/>
              <p:nvPr/>
            </p:nvCxnSpPr>
            <p:spPr>
              <a:xfrm rot="10800000">
                <a:off x="1415992" y="3865757"/>
                <a:ext cx="0" cy="110025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066" name="Google Shape;1066;p37"/>
              <p:cNvCxnSpPr/>
              <p:nvPr/>
            </p:nvCxnSpPr>
            <p:spPr>
              <a:xfrm>
                <a:off x="1356519" y="4869366"/>
                <a:ext cx="175679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067" name="Google Shape;1067;p37"/>
              <p:cNvCxnSpPr/>
              <p:nvPr/>
            </p:nvCxnSpPr>
            <p:spPr>
              <a:xfrm>
                <a:off x="1415992" y="4222595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68" name="Google Shape;1068;p37"/>
              <p:cNvCxnSpPr/>
              <p:nvPr/>
            </p:nvCxnSpPr>
            <p:spPr>
              <a:xfrm>
                <a:off x="1418866" y="4610786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69" name="Google Shape;1069;p37"/>
              <p:cNvSpPr/>
              <p:nvPr/>
            </p:nvSpPr>
            <p:spPr>
              <a:xfrm>
                <a:off x="1555137" y="4589253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37"/>
              <p:cNvSpPr/>
              <p:nvPr/>
            </p:nvSpPr>
            <p:spPr>
              <a:xfrm>
                <a:off x="1954711" y="4586213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37"/>
              <p:cNvSpPr/>
              <p:nvPr/>
            </p:nvSpPr>
            <p:spPr>
              <a:xfrm>
                <a:off x="2321155" y="421976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37"/>
              <p:cNvSpPr/>
              <p:nvPr/>
            </p:nvSpPr>
            <p:spPr>
              <a:xfrm>
                <a:off x="2703186" y="421674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73" name="Google Shape;1073;p37"/>
              <p:cNvCxnSpPr>
                <a:stCxn id="1069" idx="1"/>
                <a:endCxn id="1070" idx="1"/>
              </p:cNvCxnSpPr>
              <p:nvPr/>
            </p:nvCxnSpPr>
            <p:spPr>
              <a:xfrm rot="10800000" flipH="1">
                <a:off x="1568077" y="4612132"/>
                <a:ext cx="399600" cy="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4" name="Google Shape;1074;p37"/>
              <p:cNvCxnSpPr>
                <a:stCxn id="1070" idx="1"/>
                <a:endCxn id="1071" idx="5"/>
              </p:cNvCxnSpPr>
              <p:nvPr/>
            </p:nvCxnSpPr>
            <p:spPr>
              <a:xfrm rot="10800000" flipH="1">
                <a:off x="1967650" y="4245792"/>
                <a:ext cx="392400" cy="366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5" name="Google Shape;1075;p37"/>
              <p:cNvCxnSpPr>
                <a:stCxn id="1071" idx="5"/>
                <a:endCxn id="1072" idx="1"/>
              </p:cNvCxnSpPr>
              <p:nvPr/>
            </p:nvCxnSpPr>
            <p:spPr>
              <a:xfrm rot="10800000" flipH="1">
                <a:off x="2359974" y="4242648"/>
                <a:ext cx="356100" cy="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076" name="Google Shape;1076;p37"/>
            <p:cNvSpPr txBox="1"/>
            <p:nvPr/>
          </p:nvSpPr>
          <p:spPr>
            <a:xfrm>
              <a:off x="868811" y="4077622"/>
              <a:ext cx="5838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deny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077" name="Google Shape;1077;p37"/>
            <p:cNvSpPr txBox="1"/>
            <p:nvPr/>
          </p:nvSpPr>
          <p:spPr>
            <a:xfrm>
              <a:off x="829100" y="4455516"/>
              <a:ext cx="6415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allow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078" name="Google Shape;1078;p37"/>
            <p:cNvSpPr txBox="1"/>
            <p:nvPr/>
          </p:nvSpPr>
          <p:spPr>
            <a:xfrm>
              <a:off x="713116" y="3771666"/>
              <a:ext cx="7489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Status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079" name="Google Shape;1079;p37"/>
            <p:cNvSpPr txBox="1"/>
            <p:nvPr/>
          </p:nvSpPr>
          <p:spPr>
            <a:xfrm>
              <a:off x="1661972" y="5060238"/>
              <a:ext cx="12153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Timestamp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cxnSp>
          <p:nvCxnSpPr>
            <p:cNvPr id="1080" name="Google Shape;1080;p37"/>
            <p:cNvCxnSpPr/>
            <p:nvPr/>
          </p:nvCxnSpPr>
          <p:spPr>
            <a:xfrm rot="10800000" flipH="1">
              <a:off x="157718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1" name="Google Shape;1081;p37"/>
            <p:cNvCxnSpPr/>
            <p:nvPr/>
          </p:nvCxnSpPr>
          <p:spPr>
            <a:xfrm rot="10800000" flipH="1">
              <a:off x="1977141" y="4806950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2" name="Google Shape;1082;p37"/>
            <p:cNvCxnSpPr/>
            <p:nvPr/>
          </p:nvCxnSpPr>
          <p:spPr>
            <a:xfrm rot="10800000" flipH="1">
              <a:off x="235914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83" name="Google Shape;1083;p37"/>
            <p:cNvCxnSpPr/>
            <p:nvPr/>
          </p:nvCxnSpPr>
          <p:spPr>
            <a:xfrm rot="10800000" flipH="1">
              <a:off x="2744166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84" name="Google Shape;1084;p37"/>
            <p:cNvSpPr txBox="1"/>
            <p:nvPr/>
          </p:nvSpPr>
          <p:spPr>
            <a:xfrm>
              <a:off x="1403641" y="4848435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T1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085" name="Google Shape;1085;p37"/>
            <p:cNvSpPr txBox="1"/>
            <p:nvPr/>
          </p:nvSpPr>
          <p:spPr>
            <a:xfrm>
              <a:off x="1763051" y="4849914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T2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086" name="Google Shape;1086;p37"/>
            <p:cNvSpPr txBox="1"/>
            <p:nvPr/>
          </p:nvSpPr>
          <p:spPr>
            <a:xfrm>
              <a:off x="2159535" y="4847590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T3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087" name="Google Shape;1087;p37"/>
            <p:cNvSpPr txBox="1"/>
            <p:nvPr/>
          </p:nvSpPr>
          <p:spPr>
            <a:xfrm>
              <a:off x="2531843" y="4848866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T4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088" name="Google Shape;1088;p37"/>
          <p:cNvSpPr txBox="1"/>
          <p:nvPr/>
        </p:nvSpPr>
        <p:spPr>
          <a:xfrm>
            <a:off x="5902651" y="2065500"/>
            <a:ext cx="2190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$prefix1 == “/proj”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89" name="Google Shape;1089;p37"/>
          <p:cNvSpPr txBox="1"/>
          <p:nvPr/>
        </p:nvSpPr>
        <p:spPr>
          <a:xfrm>
            <a:off x="5032080" y="3064334"/>
            <a:ext cx="21344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$method == “PUT”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090" name="Google Shape;1090;p37"/>
          <p:cNvCxnSpPr>
            <a:stCxn id="1088" idx="2"/>
            <a:endCxn id="1089" idx="0"/>
          </p:cNvCxnSpPr>
          <p:nvPr/>
        </p:nvCxnSpPr>
        <p:spPr>
          <a:xfrm flipH="1">
            <a:off x="6099151" y="2342400"/>
            <a:ext cx="898800" cy="7218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91" name="Google Shape;1091;p37"/>
          <p:cNvCxnSpPr>
            <a:stCxn id="1089" idx="2"/>
            <a:endCxn id="1062" idx="0"/>
          </p:cNvCxnSpPr>
          <p:nvPr/>
        </p:nvCxnSpPr>
        <p:spPr>
          <a:xfrm flipH="1">
            <a:off x="5291088" y="3341333"/>
            <a:ext cx="808200" cy="6246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92" name="Google Shape;1092;p37"/>
          <p:cNvSpPr txBox="1"/>
          <p:nvPr/>
        </p:nvSpPr>
        <p:spPr>
          <a:xfrm>
            <a:off x="6317803" y="2571890"/>
            <a:ext cx="481925" cy="2158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3" name="Google Shape;1093;p37"/>
          <p:cNvSpPr txBox="1"/>
          <p:nvPr/>
        </p:nvSpPr>
        <p:spPr>
          <a:xfrm>
            <a:off x="5574468" y="3509963"/>
            <a:ext cx="3811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4" name="Google Shape;1094;p37"/>
          <p:cNvCxnSpPr>
            <a:stCxn id="1088" idx="2"/>
            <a:endCxn id="1095" idx="0"/>
          </p:cNvCxnSpPr>
          <p:nvPr/>
        </p:nvCxnSpPr>
        <p:spPr>
          <a:xfrm>
            <a:off x="6997951" y="2342400"/>
            <a:ext cx="691200" cy="708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96" name="Google Shape;1096;p37"/>
          <p:cNvSpPr txBox="1"/>
          <p:nvPr/>
        </p:nvSpPr>
        <p:spPr>
          <a:xfrm flipH="1">
            <a:off x="7101641" y="2587289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5" name="Google Shape;1095;p37"/>
          <p:cNvSpPr txBox="1"/>
          <p:nvPr/>
        </p:nvSpPr>
        <p:spPr>
          <a:xfrm flipH="1">
            <a:off x="7533855" y="3050404"/>
            <a:ext cx="31047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97" name="Google Shape;1097;p37"/>
          <p:cNvCxnSpPr>
            <a:stCxn id="1089" idx="2"/>
            <a:endCxn id="1098" idx="0"/>
          </p:cNvCxnSpPr>
          <p:nvPr/>
        </p:nvCxnSpPr>
        <p:spPr>
          <a:xfrm>
            <a:off x="6099288" y="3341333"/>
            <a:ext cx="882900" cy="63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99" name="Google Shape;1099;p37"/>
          <p:cNvSpPr txBox="1"/>
          <p:nvPr/>
        </p:nvSpPr>
        <p:spPr>
          <a:xfrm flipH="1">
            <a:off x="6350526" y="3534343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8" name="Google Shape;1098;p37"/>
          <p:cNvSpPr txBox="1"/>
          <p:nvPr/>
        </p:nvSpPr>
        <p:spPr>
          <a:xfrm flipH="1">
            <a:off x="6808742" y="3977197"/>
            <a:ext cx="3470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0" name="Google Shape;1100;p37"/>
          <p:cNvSpPr/>
          <p:nvPr/>
        </p:nvSpPr>
        <p:spPr>
          <a:xfrm>
            <a:off x="515169" y="3121223"/>
            <a:ext cx="2991430" cy="36933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T5,  PUT,  /proj/1.htm  allow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1" name="Google Shape;1101;p37"/>
          <p:cNvSpPr/>
          <p:nvPr/>
        </p:nvSpPr>
        <p:spPr>
          <a:xfrm>
            <a:off x="453928" y="2672042"/>
            <a:ext cx="23695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New-coming access: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2" name="Google Shape;1102;p37"/>
          <p:cNvSpPr/>
          <p:nvPr/>
        </p:nvSpPr>
        <p:spPr>
          <a:xfrm>
            <a:off x="1006583" y="3120669"/>
            <a:ext cx="478268" cy="369332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PUT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Google Shape;1103;p37"/>
          <p:cNvSpPr/>
          <p:nvPr/>
        </p:nvSpPr>
        <p:spPr>
          <a:xfrm>
            <a:off x="6561786" y="3115127"/>
            <a:ext cx="420469" cy="338554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PUT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4" name="Google Shape;1104;p37"/>
          <p:cNvSpPr txBox="1"/>
          <p:nvPr/>
        </p:nvSpPr>
        <p:spPr>
          <a:xfrm>
            <a:off x="838200" y="1045923"/>
            <a:ext cx="10934700" cy="990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validation: detect policy changes and warn sysadmins to validate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38"/>
          <p:cNvSpPr txBox="1">
            <a:spLocks noGrp="1"/>
          </p:cNvSpPr>
          <p:nvPr>
            <p:ph type="title"/>
          </p:nvPr>
        </p:nvSpPr>
        <p:spPr>
          <a:xfrm>
            <a:off x="838200" y="-803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1</a:t>
            </a:r>
            <a:endParaRPr/>
          </a:p>
        </p:txBody>
      </p:sp>
      <p:sp>
        <p:nvSpPr>
          <p:cNvPr id="1111" name="Google Shape;111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1112" name="Google Shape;1112;p38"/>
          <p:cNvSpPr/>
          <p:nvPr/>
        </p:nvSpPr>
        <p:spPr>
          <a:xfrm>
            <a:off x="3991326" y="3965933"/>
            <a:ext cx="2726973" cy="165127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13" name="Google Shape;1113;p38"/>
          <p:cNvGrpSpPr/>
          <p:nvPr/>
        </p:nvGrpSpPr>
        <p:grpSpPr>
          <a:xfrm>
            <a:off x="4096859" y="3965933"/>
            <a:ext cx="2598084" cy="1657904"/>
            <a:chOff x="713116" y="3771666"/>
            <a:chExt cx="2598084" cy="1657904"/>
          </a:xfrm>
        </p:grpSpPr>
        <p:grpSp>
          <p:nvGrpSpPr>
            <p:cNvPr id="1114" name="Google Shape;1114;p38"/>
            <p:cNvGrpSpPr/>
            <p:nvPr/>
          </p:nvGrpSpPr>
          <p:grpSpPr>
            <a:xfrm>
              <a:off x="1356519" y="3865757"/>
              <a:ext cx="1954681" cy="1100253"/>
              <a:chOff x="1356519" y="3865757"/>
              <a:chExt cx="1954681" cy="1100253"/>
            </a:xfrm>
          </p:grpSpPr>
          <p:cxnSp>
            <p:nvCxnSpPr>
              <p:cNvPr id="1115" name="Google Shape;1115;p38"/>
              <p:cNvCxnSpPr/>
              <p:nvPr/>
            </p:nvCxnSpPr>
            <p:spPr>
              <a:xfrm rot="10800000">
                <a:off x="1415992" y="3865757"/>
                <a:ext cx="0" cy="110025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116" name="Google Shape;1116;p38"/>
              <p:cNvCxnSpPr/>
              <p:nvPr/>
            </p:nvCxnSpPr>
            <p:spPr>
              <a:xfrm>
                <a:off x="1356519" y="4869366"/>
                <a:ext cx="1954681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117" name="Google Shape;1117;p38"/>
              <p:cNvCxnSpPr/>
              <p:nvPr/>
            </p:nvCxnSpPr>
            <p:spPr>
              <a:xfrm>
                <a:off x="1415992" y="4222595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18" name="Google Shape;1118;p38"/>
              <p:cNvCxnSpPr/>
              <p:nvPr/>
            </p:nvCxnSpPr>
            <p:spPr>
              <a:xfrm>
                <a:off x="1418866" y="4610786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119" name="Google Shape;1119;p38"/>
              <p:cNvSpPr/>
              <p:nvPr/>
            </p:nvSpPr>
            <p:spPr>
              <a:xfrm>
                <a:off x="1555137" y="4589253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38"/>
              <p:cNvSpPr/>
              <p:nvPr/>
            </p:nvSpPr>
            <p:spPr>
              <a:xfrm>
                <a:off x="1954711" y="4586213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38"/>
              <p:cNvSpPr/>
              <p:nvPr/>
            </p:nvSpPr>
            <p:spPr>
              <a:xfrm>
                <a:off x="2321155" y="421976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38"/>
              <p:cNvSpPr/>
              <p:nvPr/>
            </p:nvSpPr>
            <p:spPr>
              <a:xfrm>
                <a:off x="2703186" y="421674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123" name="Google Shape;1123;p38"/>
              <p:cNvCxnSpPr>
                <a:stCxn id="1119" idx="1"/>
                <a:endCxn id="1120" idx="1"/>
              </p:cNvCxnSpPr>
              <p:nvPr/>
            </p:nvCxnSpPr>
            <p:spPr>
              <a:xfrm rot="10800000" flipH="1">
                <a:off x="1568077" y="4612132"/>
                <a:ext cx="399600" cy="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24" name="Google Shape;1124;p38"/>
              <p:cNvCxnSpPr>
                <a:stCxn id="1120" idx="1"/>
                <a:endCxn id="1121" idx="5"/>
              </p:cNvCxnSpPr>
              <p:nvPr/>
            </p:nvCxnSpPr>
            <p:spPr>
              <a:xfrm rot="10800000" flipH="1">
                <a:off x="1967650" y="4245792"/>
                <a:ext cx="392400" cy="366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25" name="Google Shape;1125;p38"/>
              <p:cNvCxnSpPr>
                <a:stCxn id="1121" idx="5"/>
                <a:endCxn id="1122" idx="1"/>
              </p:cNvCxnSpPr>
              <p:nvPr/>
            </p:nvCxnSpPr>
            <p:spPr>
              <a:xfrm rot="10800000" flipH="1">
                <a:off x="2359974" y="4242648"/>
                <a:ext cx="356100" cy="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126" name="Google Shape;1126;p38"/>
            <p:cNvSpPr txBox="1"/>
            <p:nvPr/>
          </p:nvSpPr>
          <p:spPr>
            <a:xfrm>
              <a:off x="868811" y="4077622"/>
              <a:ext cx="5838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deny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127" name="Google Shape;1127;p38"/>
            <p:cNvSpPr txBox="1"/>
            <p:nvPr/>
          </p:nvSpPr>
          <p:spPr>
            <a:xfrm>
              <a:off x="829100" y="4455516"/>
              <a:ext cx="6415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allow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128" name="Google Shape;1128;p38"/>
            <p:cNvSpPr txBox="1"/>
            <p:nvPr/>
          </p:nvSpPr>
          <p:spPr>
            <a:xfrm>
              <a:off x="713116" y="3771666"/>
              <a:ext cx="7489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Status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129" name="Google Shape;1129;p38"/>
            <p:cNvSpPr txBox="1"/>
            <p:nvPr/>
          </p:nvSpPr>
          <p:spPr>
            <a:xfrm>
              <a:off x="1661972" y="5060238"/>
              <a:ext cx="12153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Timestamp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cxnSp>
          <p:nvCxnSpPr>
            <p:cNvPr id="1130" name="Google Shape;1130;p38"/>
            <p:cNvCxnSpPr/>
            <p:nvPr/>
          </p:nvCxnSpPr>
          <p:spPr>
            <a:xfrm rot="10800000" flipH="1">
              <a:off x="157718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1" name="Google Shape;1131;p38"/>
            <p:cNvCxnSpPr/>
            <p:nvPr/>
          </p:nvCxnSpPr>
          <p:spPr>
            <a:xfrm rot="10800000" flipH="1">
              <a:off x="1977141" y="4806950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2" name="Google Shape;1132;p38"/>
            <p:cNvCxnSpPr/>
            <p:nvPr/>
          </p:nvCxnSpPr>
          <p:spPr>
            <a:xfrm rot="10800000" flipH="1">
              <a:off x="235914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33" name="Google Shape;1133;p38"/>
            <p:cNvCxnSpPr/>
            <p:nvPr/>
          </p:nvCxnSpPr>
          <p:spPr>
            <a:xfrm rot="10800000" flipH="1">
              <a:off x="2744166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34" name="Google Shape;1134;p38"/>
            <p:cNvSpPr txBox="1"/>
            <p:nvPr/>
          </p:nvSpPr>
          <p:spPr>
            <a:xfrm>
              <a:off x="1403641" y="4848435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T1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135" name="Google Shape;1135;p38"/>
            <p:cNvSpPr txBox="1"/>
            <p:nvPr/>
          </p:nvSpPr>
          <p:spPr>
            <a:xfrm>
              <a:off x="1763051" y="4849914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T2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136" name="Google Shape;1136;p38"/>
            <p:cNvSpPr txBox="1"/>
            <p:nvPr/>
          </p:nvSpPr>
          <p:spPr>
            <a:xfrm>
              <a:off x="2159535" y="4847590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T3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137" name="Google Shape;1137;p38"/>
            <p:cNvSpPr txBox="1"/>
            <p:nvPr/>
          </p:nvSpPr>
          <p:spPr>
            <a:xfrm>
              <a:off x="2531843" y="4848866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T4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138" name="Google Shape;1138;p38"/>
          <p:cNvSpPr txBox="1"/>
          <p:nvPr/>
        </p:nvSpPr>
        <p:spPr>
          <a:xfrm>
            <a:off x="5902651" y="2065500"/>
            <a:ext cx="2134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$prefix1 == “/proj”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39" name="Google Shape;1139;p38"/>
          <p:cNvSpPr txBox="1"/>
          <p:nvPr/>
        </p:nvSpPr>
        <p:spPr>
          <a:xfrm>
            <a:off x="5032080" y="3064334"/>
            <a:ext cx="21344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$method == “PUT”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140" name="Google Shape;1140;p38"/>
          <p:cNvCxnSpPr>
            <a:stCxn id="1138" idx="2"/>
            <a:endCxn id="1139" idx="0"/>
          </p:cNvCxnSpPr>
          <p:nvPr/>
        </p:nvCxnSpPr>
        <p:spPr>
          <a:xfrm flipH="1">
            <a:off x="6099301" y="2342400"/>
            <a:ext cx="870600" cy="7218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41" name="Google Shape;1141;p38"/>
          <p:cNvCxnSpPr>
            <a:stCxn id="1139" idx="2"/>
            <a:endCxn id="1112" idx="0"/>
          </p:cNvCxnSpPr>
          <p:nvPr/>
        </p:nvCxnSpPr>
        <p:spPr>
          <a:xfrm flipH="1">
            <a:off x="5354688" y="3341333"/>
            <a:ext cx="744600" cy="6246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42" name="Google Shape;1142;p38"/>
          <p:cNvSpPr txBox="1"/>
          <p:nvPr/>
        </p:nvSpPr>
        <p:spPr>
          <a:xfrm>
            <a:off x="6317803" y="2571891"/>
            <a:ext cx="481925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38"/>
          <p:cNvSpPr txBox="1"/>
          <p:nvPr/>
        </p:nvSpPr>
        <p:spPr>
          <a:xfrm>
            <a:off x="5574468" y="3509963"/>
            <a:ext cx="3811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44" name="Google Shape;1144;p38"/>
          <p:cNvCxnSpPr>
            <a:stCxn id="1138" idx="2"/>
            <a:endCxn id="1145" idx="0"/>
          </p:cNvCxnSpPr>
          <p:nvPr/>
        </p:nvCxnSpPr>
        <p:spPr>
          <a:xfrm>
            <a:off x="6969901" y="2342400"/>
            <a:ext cx="719100" cy="708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46" name="Google Shape;1146;p38"/>
          <p:cNvSpPr txBox="1"/>
          <p:nvPr/>
        </p:nvSpPr>
        <p:spPr>
          <a:xfrm flipH="1">
            <a:off x="7101641" y="2587289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5" name="Google Shape;1145;p38"/>
          <p:cNvSpPr txBox="1"/>
          <p:nvPr/>
        </p:nvSpPr>
        <p:spPr>
          <a:xfrm flipH="1">
            <a:off x="7533855" y="3050404"/>
            <a:ext cx="31047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47" name="Google Shape;1147;p38"/>
          <p:cNvCxnSpPr>
            <a:stCxn id="1139" idx="2"/>
            <a:endCxn id="1148" idx="0"/>
          </p:cNvCxnSpPr>
          <p:nvPr/>
        </p:nvCxnSpPr>
        <p:spPr>
          <a:xfrm>
            <a:off x="6099288" y="3341333"/>
            <a:ext cx="882900" cy="63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49" name="Google Shape;1149;p38"/>
          <p:cNvSpPr txBox="1"/>
          <p:nvPr/>
        </p:nvSpPr>
        <p:spPr>
          <a:xfrm flipH="1">
            <a:off x="6350526" y="3534343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8" name="Google Shape;1148;p38"/>
          <p:cNvSpPr txBox="1"/>
          <p:nvPr/>
        </p:nvSpPr>
        <p:spPr>
          <a:xfrm flipH="1">
            <a:off x="6808742" y="3977197"/>
            <a:ext cx="3470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0" name="Google Shape;1150;p38"/>
          <p:cNvSpPr/>
          <p:nvPr/>
        </p:nvSpPr>
        <p:spPr>
          <a:xfrm>
            <a:off x="515169" y="3121223"/>
            <a:ext cx="2991430" cy="36933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T5,  PUT,  /proj/1.htm  allow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38"/>
          <p:cNvSpPr/>
          <p:nvPr/>
        </p:nvSpPr>
        <p:spPr>
          <a:xfrm>
            <a:off x="453928" y="2672042"/>
            <a:ext cx="23695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New-coming access: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2" name="Google Shape;1152;p38"/>
          <p:cNvSpPr/>
          <p:nvPr/>
        </p:nvSpPr>
        <p:spPr>
          <a:xfrm>
            <a:off x="515169" y="3123853"/>
            <a:ext cx="356587" cy="369332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T5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3" name="Google Shape;1153;p38"/>
          <p:cNvSpPr/>
          <p:nvPr/>
        </p:nvSpPr>
        <p:spPr>
          <a:xfrm>
            <a:off x="2813538" y="3121223"/>
            <a:ext cx="693061" cy="369332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allow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4" name="Google Shape;1154;p38"/>
          <p:cNvSpPr/>
          <p:nvPr/>
        </p:nvSpPr>
        <p:spPr>
          <a:xfrm>
            <a:off x="6420303" y="4760264"/>
            <a:ext cx="76105" cy="83919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55" name="Google Shape;1155;p38"/>
          <p:cNvCxnSpPr/>
          <p:nvPr/>
        </p:nvCxnSpPr>
        <p:spPr>
          <a:xfrm rot="10800000" flipH="1">
            <a:off x="6451759" y="5001217"/>
            <a:ext cx="415" cy="59243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6" name="Google Shape;1156;p38"/>
          <p:cNvCxnSpPr>
            <a:stCxn id="1122" idx="3"/>
            <a:endCxn id="1154" idx="1"/>
          </p:cNvCxnSpPr>
          <p:nvPr/>
        </p:nvCxnSpPr>
        <p:spPr>
          <a:xfrm>
            <a:off x="6112808" y="4462774"/>
            <a:ext cx="326400" cy="3393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57" name="Google Shape;1157;p38"/>
          <p:cNvSpPr/>
          <p:nvPr/>
        </p:nvSpPr>
        <p:spPr>
          <a:xfrm>
            <a:off x="6309711" y="5079912"/>
            <a:ext cx="284096" cy="276999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T5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8" name="Google Shape;1158;p38"/>
          <p:cNvSpPr txBox="1"/>
          <p:nvPr/>
        </p:nvSpPr>
        <p:spPr>
          <a:xfrm>
            <a:off x="838200" y="1045924"/>
            <a:ext cx="10934700" cy="513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validation: detect policy changes and warn sysadmins to validate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39"/>
          <p:cNvSpPr txBox="1">
            <a:spLocks noGrp="1"/>
          </p:cNvSpPr>
          <p:nvPr>
            <p:ph type="title"/>
          </p:nvPr>
        </p:nvSpPr>
        <p:spPr>
          <a:xfrm>
            <a:off x="838200" y="-803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1</a:t>
            </a:r>
            <a:endParaRPr/>
          </a:p>
        </p:txBody>
      </p:sp>
      <p:sp>
        <p:nvSpPr>
          <p:cNvPr id="1165" name="Google Shape;116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  <p:sp>
        <p:nvSpPr>
          <p:cNvPr id="1166" name="Google Shape;1166;p39"/>
          <p:cNvSpPr/>
          <p:nvPr/>
        </p:nvSpPr>
        <p:spPr>
          <a:xfrm>
            <a:off x="3991326" y="3965933"/>
            <a:ext cx="2726973" cy="165127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7" name="Google Shape;1167;p39"/>
          <p:cNvGrpSpPr/>
          <p:nvPr/>
        </p:nvGrpSpPr>
        <p:grpSpPr>
          <a:xfrm>
            <a:off x="4096859" y="3965933"/>
            <a:ext cx="2598084" cy="1657904"/>
            <a:chOff x="713116" y="3771666"/>
            <a:chExt cx="2598084" cy="1657904"/>
          </a:xfrm>
        </p:grpSpPr>
        <p:grpSp>
          <p:nvGrpSpPr>
            <p:cNvPr id="1168" name="Google Shape;1168;p39"/>
            <p:cNvGrpSpPr/>
            <p:nvPr/>
          </p:nvGrpSpPr>
          <p:grpSpPr>
            <a:xfrm>
              <a:off x="1356519" y="3865757"/>
              <a:ext cx="1954681" cy="1100253"/>
              <a:chOff x="1356519" y="3865757"/>
              <a:chExt cx="1954681" cy="1100253"/>
            </a:xfrm>
          </p:grpSpPr>
          <p:cxnSp>
            <p:nvCxnSpPr>
              <p:cNvPr id="1169" name="Google Shape;1169;p39"/>
              <p:cNvCxnSpPr/>
              <p:nvPr/>
            </p:nvCxnSpPr>
            <p:spPr>
              <a:xfrm rot="10800000">
                <a:off x="1415992" y="3865757"/>
                <a:ext cx="0" cy="110025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170" name="Google Shape;1170;p39"/>
              <p:cNvCxnSpPr/>
              <p:nvPr/>
            </p:nvCxnSpPr>
            <p:spPr>
              <a:xfrm>
                <a:off x="1356519" y="4869366"/>
                <a:ext cx="1954681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171" name="Google Shape;1171;p39"/>
              <p:cNvCxnSpPr/>
              <p:nvPr/>
            </p:nvCxnSpPr>
            <p:spPr>
              <a:xfrm>
                <a:off x="1415992" y="4222595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2" name="Google Shape;1172;p39"/>
              <p:cNvCxnSpPr/>
              <p:nvPr/>
            </p:nvCxnSpPr>
            <p:spPr>
              <a:xfrm>
                <a:off x="1418866" y="4610786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173" name="Google Shape;1173;p39"/>
              <p:cNvSpPr/>
              <p:nvPr/>
            </p:nvSpPr>
            <p:spPr>
              <a:xfrm>
                <a:off x="1555137" y="4589253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39"/>
              <p:cNvSpPr/>
              <p:nvPr/>
            </p:nvSpPr>
            <p:spPr>
              <a:xfrm>
                <a:off x="1954711" y="4586213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39"/>
              <p:cNvSpPr/>
              <p:nvPr/>
            </p:nvSpPr>
            <p:spPr>
              <a:xfrm>
                <a:off x="2321155" y="421976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39"/>
              <p:cNvSpPr/>
              <p:nvPr/>
            </p:nvSpPr>
            <p:spPr>
              <a:xfrm>
                <a:off x="2703186" y="421674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177" name="Google Shape;1177;p39"/>
              <p:cNvCxnSpPr>
                <a:stCxn id="1173" idx="1"/>
                <a:endCxn id="1174" idx="1"/>
              </p:cNvCxnSpPr>
              <p:nvPr/>
            </p:nvCxnSpPr>
            <p:spPr>
              <a:xfrm rot="10800000" flipH="1">
                <a:off x="1568077" y="4612132"/>
                <a:ext cx="399600" cy="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8" name="Google Shape;1178;p39"/>
              <p:cNvCxnSpPr>
                <a:stCxn id="1174" idx="1"/>
                <a:endCxn id="1175" idx="5"/>
              </p:cNvCxnSpPr>
              <p:nvPr/>
            </p:nvCxnSpPr>
            <p:spPr>
              <a:xfrm rot="10800000" flipH="1">
                <a:off x="1967650" y="4245792"/>
                <a:ext cx="392400" cy="366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179" name="Google Shape;1179;p39"/>
              <p:cNvCxnSpPr>
                <a:stCxn id="1175" idx="5"/>
                <a:endCxn id="1176" idx="1"/>
              </p:cNvCxnSpPr>
              <p:nvPr/>
            </p:nvCxnSpPr>
            <p:spPr>
              <a:xfrm rot="10800000" flipH="1">
                <a:off x="2359974" y="4242648"/>
                <a:ext cx="356100" cy="30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180" name="Google Shape;1180;p39"/>
            <p:cNvSpPr txBox="1"/>
            <p:nvPr/>
          </p:nvSpPr>
          <p:spPr>
            <a:xfrm>
              <a:off x="868811" y="4077622"/>
              <a:ext cx="5838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deny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181" name="Google Shape;1181;p39"/>
            <p:cNvSpPr txBox="1"/>
            <p:nvPr/>
          </p:nvSpPr>
          <p:spPr>
            <a:xfrm>
              <a:off x="829100" y="4455516"/>
              <a:ext cx="6415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allow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182" name="Google Shape;1182;p39"/>
            <p:cNvSpPr txBox="1"/>
            <p:nvPr/>
          </p:nvSpPr>
          <p:spPr>
            <a:xfrm>
              <a:off x="713116" y="3771666"/>
              <a:ext cx="7489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Status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183" name="Google Shape;1183;p39"/>
            <p:cNvSpPr txBox="1"/>
            <p:nvPr/>
          </p:nvSpPr>
          <p:spPr>
            <a:xfrm>
              <a:off x="1661972" y="5060238"/>
              <a:ext cx="12153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Timestamp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cxnSp>
          <p:nvCxnSpPr>
            <p:cNvPr id="1184" name="Google Shape;1184;p39"/>
            <p:cNvCxnSpPr/>
            <p:nvPr/>
          </p:nvCxnSpPr>
          <p:spPr>
            <a:xfrm rot="10800000" flipH="1">
              <a:off x="157718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5" name="Google Shape;1185;p39"/>
            <p:cNvCxnSpPr/>
            <p:nvPr/>
          </p:nvCxnSpPr>
          <p:spPr>
            <a:xfrm rot="10800000" flipH="1">
              <a:off x="1977141" y="4806950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6" name="Google Shape;1186;p39"/>
            <p:cNvCxnSpPr/>
            <p:nvPr/>
          </p:nvCxnSpPr>
          <p:spPr>
            <a:xfrm rot="10800000" flipH="1">
              <a:off x="235914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87" name="Google Shape;1187;p39"/>
            <p:cNvCxnSpPr/>
            <p:nvPr/>
          </p:nvCxnSpPr>
          <p:spPr>
            <a:xfrm rot="10800000" flipH="1">
              <a:off x="2744166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88" name="Google Shape;1188;p39"/>
            <p:cNvSpPr txBox="1"/>
            <p:nvPr/>
          </p:nvSpPr>
          <p:spPr>
            <a:xfrm>
              <a:off x="1403641" y="4848435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T1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189" name="Google Shape;1189;p39"/>
            <p:cNvSpPr txBox="1"/>
            <p:nvPr/>
          </p:nvSpPr>
          <p:spPr>
            <a:xfrm>
              <a:off x="1763051" y="4849914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T2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190" name="Google Shape;1190;p39"/>
            <p:cNvSpPr txBox="1"/>
            <p:nvPr/>
          </p:nvSpPr>
          <p:spPr>
            <a:xfrm>
              <a:off x="2159535" y="4847590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T3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191" name="Google Shape;1191;p39"/>
            <p:cNvSpPr txBox="1"/>
            <p:nvPr/>
          </p:nvSpPr>
          <p:spPr>
            <a:xfrm>
              <a:off x="2531843" y="4848866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T4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192" name="Google Shape;1192;p39"/>
          <p:cNvSpPr txBox="1"/>
          <p:nvPr/>
        </p:nvSpPr>
        <p:spPr>
          <a:xfrm>
            <a:off x="5902651" y="2065500"/>
            <a:ext cx="2134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$prefix1 == “/proj”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93" name="Google Shape;1193;p39"/>
          <p:cNvSpPr txBox="1"/>
          <p:nvPr/>
        </p:nvSpPr>
        <p:spPr>
          <a:xfrm>
            <a:off x="5032080" y="3064334"/>
            <a:ext cx="21344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$method == “PUT”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194" name="Google Shape;1194;p39"/>
          <p:cNvCxnSpPr>
            <a:stCxn id="1192" idx="2"/>
            <a:endCxn id="1193" idx="0"/>
          </p:cNvCxnSpPr>
          <p:nvPr/>
        </p:nvCxnSpPr>
        <p:spPr>
          <a:xfrm flipH="1">
            <a:off x="6099301" y="2342400"/>
            <a:ext cx="870600" cy="7218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95" name="Google Shape;1195;p39"/>
          <p:cNvCxnSpPr>
            <a:stCxn id="1193" idx="2"/>
            <a:endCxn id="1166" idx="0"/>
          </p:cNvCxnSpPr>
          <p:nvPr/>
        </p:nvCxnSpPr>
        <p:spPr>
          <a:xfrm flipH="1">
            <a:off x="5354688" y="3341333"/>
            <a:ext cx="744600" cy="6246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196" name="Google Shape;1196;p39"/>
          <p:cNvSpPr txBox="1"/>
          <p:nvPr/>
        </p:nvSpPr>
        <p:spPr>
          <a:xfrm>
            <a:off x="6317803" y="2571891"/>
            <a:ext cx="400496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7" name="Google Shape;1197;p39"/>
          <p:cNvSpPr txBox="1"/>
          <p:nvPr/>
        </p:nvSpPr>
        <p:spPr>
          <a:xfrm>
            <a:off x="5574468" y="3509963"/>
            <a:ext cx="3811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98" name="Google Shape;1198;p39"/>
          <p:cNvCxnSpPr>
            <a:stCxn id="1192" idx="2"/>
            <a:endCxn id="1199" idx="0"/>
          </p:cNvCxnSpPr>
          <p:nvPr/>
        </p:nvCxnSpPr>
        <p:spPr>
          <a:xfrm>
            <a:off x="6969901" y="2342400"/>
            <a:ext cx="719100" cy="708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00" name="Google Shape;1200;p39"/>
          <p:cNvSpPr txBox="1"/>
          <p:nvPr/>
        </p:nvSpPr>
        <p:spPr>
          <a:xfrm flipH="1">
            <a:off x="7101641" y="2587289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9" name="Google Shape;1199;p39"/>
          <p:cNvSpPr txBox="1"/>
          <p:nvPr/>
        </p:nvSpPr>
        <p:spPr>
          <a:xfrm flipH="1">
            <a:off x="7533855" y="3050404"/>
            <a:ext cx="31047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1" name="Google Shape;1201;p39"/>
          <p:cNvCxnSpPr>
            <a:stCxn id="1193" idx="2"/>
            <a:endCxn id="1202" idx="0"/>
          </p:cNvCxnSpPr>
          <p:nvPr/>
        </p:nvCxnSpPr>
        <p:spPr>
          <a:xfrm>
            <a:off x="6099288" y="3341333"/>
            <a:ext cx="882900" cy="63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03" name="Google Shape;1203;p39"/>
          <p:cNvSpPr txBox="1"/>
          <p:nvPr/>
        </p:nvSpPr>
        <p:spPr>
          <a:xfrm flipH="1">
            <a:off x="6350526" y="3534343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39"/>
          <p:cNvSpPr txBox="1"/>
          <p:nvPr/>
        </p:nvSpPr>
        <p:spPr>
          <a:xfrm flipH="1">
            <a:off x="6808742" y="3977197"/>
            <a:ext cx="3470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39"/>
          <p:cNvSpPr/>
          <p:nvPr/>
        </p:nvSpPr>
        <p:spPr>
          <a:xfrm>
            <a:off x="515169" y="3121223"/>
            <a:ext cx="2991430" cy="36933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T5,  PUT,  /proj/1.htm  allow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39"/>
          <p:cNvSpPr/>
          <p:nvPr/>
        </p:nvSpPr>
        <p:spPr>
          <a:xfrm>
            <a:off x="453928" y="2672042"/>
            <a:ext cx="236955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New-coming access: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6" name="Google Shape;1206;p39"/>
          <p:cNvSpPr/>
          <p:nvPr/>
        </p:nvSpPr>
        <p:spPr>
          <a:xfrm>
            <a:off x="515169" y="3123853"/>
            <a:ext cx="356587" cy="369332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T5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7" name="Google Shape;1207;p39"/>
          <p:cNvSpPr/>
          <p:nvPr/>
        </p:nvSpPr>
        <p:spPr>
          <a:xfrm>
            <a:off x="2813538" y="3121223"/>
            <a:ext cx="693061" cy="369332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allow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8" name="Google Shape;1208;p39"/>
          <p:cNvSpPr/>
          <p:nvPr/>
        </p:nvSpPr>
        <p:spPr>
          <a:xfrm>
            <a:off x="6420303" y="4760264"/>
            <a:ext cx="76105" cy="83919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9" name="Google Shape;1209;p39"/>
          <p:cNvCxnSpPr/>
          <p:nvPr/>
        </p:nvCxnSpPr>
        <p:spPr>
          <a:xfrm rot="10800000" flipH="1">
            <a:off x="6451759" y="5001217"/>
            <a:ext cx="415" cy="59243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10" name="Google Shape;1210;p39"/>
          <p:cNvCxnSpPr>
            <a:stCxn id="1176" idx="3"/>
            <a:endCxn id="1208" idx="1"/>
          </p:cNvCxnSpPr>
          <p:nvPr/>
        </p:nvCxnSpPr>
        <p:spPr>
          <a:xfrm>
            <a:off x="6112808" y="4462774"/>
            <a:ext cx="326400" cy="3393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1" name="Google Shape;1211;p39"/>
          <p:cNvSpPr/>
          <p:nvPr/>
        </p:nvSpPr>
        <p:spPr>
          <a:xfrm>
            <a:off x="6309711" y="5091272"/>
            <a:ext cx="284096" cy="246221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T5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2" name="Google Shape;1212;p39"/>
          <p:cNvSpPr/>
          <p:nvPr/>
        </p:nvSpPr>
        <p:spPr>
          <a:xfrm>
            <a:off x="8294673" y="2886798"/>
            <a:ext cx="34696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Warning: a new policy change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3" name="Google Shape;1213;p39"/>
          <p:cNvSpPr/>
          <p:nvPr/>
        </p:nvSpPr>
        <p:spPr>
          <a:xfrm>
            <a:off x="8365893" y="3324608"/>
            <a:ext cx="3469619" cy="369332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T4-T5, PUT, /proj deny      allow 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4" name="Google Shape;1214;p39"/>
          <p:cNvSpPr/>
          <p:nvPr/>
        </p:nvSpPr>
        <p:spPr>
          <a:xfrm>
            <a:off x="10665151" y="3437546"/>
            <a:ext cx="258904" cy="1420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5" name="Google Shape;1215;p39"/>
          <p:cNvSpPr txBox="1"/>
          <p:nvPr/>
        </p:nvSpPr>
        <p:spPr>
          <a:xfrm>
            <a:off x="838200" y="1045923"/>
            <a:ext cx="10934700" cy="69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validation: detect policy changes and warn sysadmins to validate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>
            <a:spLocks noGrp="1"/>
          </p:cNvSpPr>
          <p:nvPr>
            <p:ph type="title"/>
          </p:nvPr>
        </p:nvSpPr>
        <p:spPr>
          <a:xfrm>
            <a:off x="407527" y="4429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Let’s start with a recent data breach incident</a:t>
            </a:r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pSp>
        <p:nvGrpSpPr>
          <p:cNvPr id="138" name="Google Shape;138;p4"/>
          <p:cNvGrpSpPr/>
          <p:nvPr/>
        </p:nvGrpSpPr>
        <p:grpSpPr>
          <a:xfrm>
            <a:off x="807748" y="1178710"/>
            <a:ext cx="10627695" cy="1200329"/>
            <a:chOff x="807748" y="1447474"/>
            <a:chExt cx="10627695" cy="1200329"/>
          </a:xfrm>
        </p:grpSpPr>
        <p:sp>
          <p:nvSpPr>
            <p:cNvPr id="139" name="Google Shape;139;p4"/>
            <p:cNvSpPr/>
            <p:nvPr/>
          </p:nvSpPr>
          <p:spPr>
            <a:xfrm>
              <a:off x="2808516" y="1447474"/>
              <a:ext cx="862692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breach impacts 100 Million people (July 30, 2019)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0" name="Google Shape;140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7748" y="1553693"/>
              <a:ext cx="1913684" cy="1039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Google Shape;141;p4"/>
          <p:cNvSpPr/>
          <p:nvPr/>
        </p:nvSpPr>
        <p:spPr>
          <a:xfrm>
            <a:off x="776935" y="2454726"/>
            <a:ext cx="11371524" cy="36528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" marR="0" lvl="0" indent="-3429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▪"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it is discovered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An 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external sender 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reported to CapitalOne that there was some data leaked in </a:t>
            </a:r>
            <a:r>
              <a:rPr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github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(July 18, 2019).</a:t>
            </a:r>
            <a:endParaRPr/>
          </a:p>
        </p:txBody>
      </p:sp>
      <p:pic>
        <p:nvPicPr>
          <p:cNvPr id="142" name="Google Shape;14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7606" y="3638444"/>
            <a:ext cx="9175953" cy="3172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40"/>
          <p:cNvSpPr txBox="1">
            <a:spLocks noGrp="1"/>
          </p:cNvSpPr>
          <p:nvPr>
            <p:ph type="title"/>
          </p:nvPr>
        </p:nvSpPr>
        <p:spPr>
          <a:xfrm>
            <a:off x="838200" y="-803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2</a:t>
            </a:r>
            <a:endParaRPr/>
          </a:p>
        </p:txBody>
      </p:sp>
      <p:sp>
        <p:nvSpPr>
          <p:cNvPr id="1222" name="Google Shape;1222;p40"/>
          <p:cNvSpPr txBox="1">
            <a:spLocks noGrp="1"/>
          </p:cNvSpPr>
          <p:nvPr>
            <p:ph type="body" idx="1"/>
          </p:nvPr>
        </p:nvSpPr>
        <p:spPr>
          <a:xfrm>
            <a:off x="838199" y="1045923"/>
            <a:ext cx="10634663" cy="60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Change forensics: find historical policy change related to a risky access</a:t>
            </a:r>
            <a:endParaRPr/>
          </a:p>
        </p:txBody>
      </p:sp>
      <p:sp>
        <p:nvSpPr>
          <p:cNvPr id="1223" name="Google Shape;122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1224" name="Google Shape;1224;p40"/>
          <p:cNvSpPr/>
          <p:nvPr/>
        </p:nvSpPr>
        <p:spPr>
          <a:xfrm>
            <a:off x="3799770" y="3983847"/>
            <a:ext cx="2599788" cy="165127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5" name="Google Shape;1225;p40"/>
          <p:cNvGrpSpPr/>
          <p:nvPr/>
        </p:nvGrpSpPr>
        <p:grpSpPr>
          <a:xfrm>
            <a:off x="3905302" y="3983847"/>
            <a:ext cx="2401635" cy="1657904"/>
            <a:chOff x="713116" y="3771666"/>
            <a:chExt cx="2401635" cy="1657904"/>
          </a:xfrm>
        </p:grpSpPr>
        <p:grpSp>
          <p:nvGrpSpPr>
            <p:cNvPr id="1226" name="Google Shape;1226;p40"/>
            <p:cNvGrpSpPr/>
            <p:nvPr/>
          </p:nvGrpSpPr>
          <p:grpSpPr>
            <a:xfrm>
              <a:off x="1356519" y="3865757"/>
              <a:ext cx="1756795" cy="1100253"/>
              <a:chOff x="1356519" y="3865757"/>
              <a:chExt cx="1756795" cy="1100253"/>
            </a:xfrm>
          </p:grpSpPr>
          <p:cxnSp>
            <p:nvCxnSpPr>
              <p:cNvPr id="1227" name="Google Shape;1227;p40"/>
              <p:cNvCxnSpPr/>
              <p:nvPr/>
            </p:nvCxnSpPr>
            <p:spPr>
              <a:xfrm rot="10800000">
                <a:off x="1415992" y="3865757"/>
                <a:ext cx="0" cy="110025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228" name="Google Shape;1228;p40"/>
              <p:cNvCxnSpPr/>
              <p:nvPr/>
            </p:nvCxnSpPr>
            <p:spPr>
              <a:xfrm>
                <a:off x="1356519" y="4869366"/>
                <a:ext cx="175679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229" name="Google Shape;1229;p40"/>
              <p:cNvCxnSpPr/>
              <p:nvPr/>
            </p:nvCxnSpPr>
            <p:spPr>
              <a:xfrm>
                <a:off x="1415992" y="4222595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30" name="Google Shape;1230;p40"/>
              <p:cNvCxnSpPr/>
              <p:nvPr/>
            </p:nvCxnSpPr>
            <p:spPr>
              <a:xfrm>
                <a:off x="1418866" y="4610786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231" name="Google Shape;1231;p40"/>
              <p:cNvSpPr/>
              <p:nvPr/>
            </p:nvSpPr>
            <p:spPr>
              <a:xfrm>
                <a:off x="1555137" y="420024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40"/>
              <p:cNvSpPr/>
              <p:nvPr/>
            </p:nvSpPr>
            <p:spPr>
              <a:xfrm>
                <a:off x="1954711" y="420296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40"/>
              <p:cNvSpPr/>
              <p:nvPr/>
            </p:nvSpPr>
            <p:spPr>
              <a:xfrm>
                <a:off x="2321155" y="453980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40"/>
              <p:cNvSpPr/>
              <p:nvPr/>
            </p:nvSpPr>
            <p:spPr>
              <a:xfrm>
                <a:off x="2896226" y="454186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35" name="Google Shape;1235;p40"/>
              <p:cNvCxnSpPr>
                <a:stCxn id="1231" idx="1"/>
                <a:endCxn id="1232" idx="1"/>
              </p:cNvCxnSpPr>
              <p:nvPr/>
            </p:nvCxnSpPr>
            <p:spPr>
              <a:xfrm>
                <a:off x="1568077" y="4226128"/>
                <a:ext cx="399600" cy="2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36" name="Google Shape;1236;p40"/>
              <p:cNvCxnSpPr>
                <a:stCxn id="1232" idx="1"/>
                <a:endCxn id="1233" idx="5"/>
              </p:cNvCxnSpPr>
              <p:nvPr/>
            </p:nvCxnSpPr>
            <p:spPr>
              <a:xfrm>
                <a:off x="1967650" y="4228848"/>
                <a:ext cx="392400" cy="33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37" name="Google Shape;1237;p40"/>
              <p:cNvCxnSpPr>
                <a:stCxn id="1233" idx="5"/>
                <a:endCxn id="1234" idx="1"/>
              </p:cNvCxnSpPr>
              <p:nvPr/>
            </p:nvCxnSpPr>
            <p:spPr>
              <a:xfrm>
                <a:off x="2359974" y="4565688"/>
                <a:ext cx="549300" cy="2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238" name="Google Shape;1238;p40"/>
            <p:cNvSpPr txBox="1"/>
            <p:nvPr/>
          </p:nvSpPr>
          <p:spPr>
            <a:xfrm>
              <a:off x="868811" y="4077622"/>
              <a:ext cx="5838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deny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39" name="Google Shape;1239;p40"/>
            <p:cNvSpPr txBox="1"/>
            <p:nvPr/>
          </p:nvSpPr>
          <p:spPr>
            <a:xfrm>
              <a:off x="829100" y="4455516"/>
              <a:ext cx="6415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allow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40" name="Google Shape;1240;p40"/>
            <p:cNvSpPr txBox="1"/>
            <p:nvPr/>
          </p:nvSpPr>
          <p:spPr>
            <a:xfrm>
              <a:off x="713116" y="3771666"/>
              <a:ext cx="7489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Status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41" name="Google Shape;1241;p40"/>
            <p:cNvSpPr txBox="1"/>
            <p:nvPr/>
          </p:nvSpPr>
          <p:spPr>
            <a:xfrm>
              <a:off x="1661972" y="5060238"/>
              <a:ext cx="12153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Timestamp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cxnSp>
          <p:nvCxnSpPr>
            <p:cNvPr id="1242" name="Google Shape;1242;p40"/>
            <p:cNvCxnSpPr/>
            <p:nvPr/>
          </p:nvCxnSpPr>
          <p:spPr>
            <a:xfrm rot="10800000" flipH="1">
              <a:off x="157718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3" name="Google Shape;1243;p40"/>
            <p:cNvCxnSpPr/>
            <p:nvPr/>
          </p:nvCxnSpPr>
          <p:spPr>
            <a:xfrm rot="10800000" flipH="1">
              <a:off x="1977141" y="4806950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4" name="Google Shape;1244;p40"/>
            <p:cNvCxnSpPr/>
            <p:nvPr/>
          </p:nvCxnSpPr>
          <p:spPr>
            <a:xfrm rot="10800000" flipH="1">
              <a:off x="235022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45" name="Google Shape;1245;p40"/>
            <p:cNvCxnSpPr/>
            <p:nvPr/>
          </p:nvCxnSpPr>
          <p:spPr>
            <a:xfrm rot="10800000" flipH="1">
              <a:off x="2921966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46" name="Google Shape;1246;p40"/>
            <p:cNvSpPr txBox="1"/>
            <p:nvPr/>
          </p:nvSpPr>
          <p:spPr>
            <a:xfrm>
              <a:off x="1403641" y="4848435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T1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47" name="Google Shape;1247;p40"/>
            <p:cNvSpPr txBox="1"/>
            <p:nvPr/>
          </p:nvSpPr>
          <p:spPr>
            <a:xfrm>
              <a:off x="1763051" y="4849914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T2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48" name="Google Shape;1248;p40"/>
            <p:cNvSpPr txBox="1"/>
            <p:nvPr/>
          </p:nvSpPr>
          <p:spPr>
            <a:xfrm>
              <a:off x="2159535" y="4847590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T3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49" name="Google Shape;1249;p40"/>
            <p:cNvSpPr txBox="1"/>
            <p:nvPr/>
          </p:nvSpPr>
          <p:spPr>
            <a:xfrm>
              <a:off x="2702459" y="4841004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T5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250" name="Google Shape;1250;p40"/>
          <p:cNvSpPr txBox="1"/>
          <p:nvPr/>
        </p:nvSpPr>
        <p:spPr>
          <a:xfrm>
            <a:off x="5711074" y="2083425"/>
            <a:ext cx="2134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$prefix1 == “/proj”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51" name="Google Shape;1251;p40"/>
          <p:cNvSpPr txBox="1"/>
          <p:nvPr/>
        </p:nvSpPr>
        <p:spPr>
          <a:xfrm>
            <a:off x="4840523" y="3082248"/>
            <a:ext cx="21344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$method == “GET”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252" name="Google Shape;1252;p40"/>
          <p:cNvCxnSpPr>
            <a:stCxn id="1250" idx="2"/>
            <a:endCxn id="1251" idx="0"/>
          </p:cNvCxnSpPr>
          <p:nvPr/>
        </p:nvCxnSpPr>
        <p:spPr>
          <a:xfrm flipH="1">
            <a:off x="5907724" y="2360325"/>
            <a:ext cx="870600" cy="721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53" name="Google Shape;1253;p40"/>
          <p:cNvCxnSpPr>
            <a:stCxn id="1251" idx="2"/>
            <a:endCxn id="1224" idx="0"/>
          </p:cNvCxnSpPr>
          <p:nvPr/>
        </p:nvCxnSpPr>
        <p:spPr>
          <a:xfrm flipH="1">
            <a:off x="5099531" y="3359247"/>
            <a:ext cx="808200" cy="624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54" name="Google Shape;1254;p40"/>
          <p:cNvSpPr txBox="1"/>
          <p:nvPr/>
        </p:nvSpPr>
        <p:spPr>
          <a:xfrm>
            <a:off x="6126246" y="2589804"/>
            <a:ext cx="481925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5" name="Google Shape;1255;p40"/>
          <p:cNvSpPr txBox="1"/>
          <p:nvPr/>
        </p:nvSpPr>
        <p:spPr>
          <a:xfrm>
            <a:off x="5382911" y="3527877"/>
            <a:ext cx="3811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6" name="Google Shape;1256;p40"/>
          <p:cNvCxnSpPr>
            <a:stCxn id="1250" idx="2"/>
            <a:endCxn id="1257" idx="0"/>
          </p:cNvCxnSpPr>
          <p:nvPr/>
        </p:nvCxnSpPr>
        <p:spPr>
          <a:xfrm>
            <a:off x="6778324" y="2360325"/>
            <a:ext cx="719100" cy="708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58" name="Google Shape;1258;p40"/>
          <p:cNvSpPr txBox="1"/>
          <p:nvPr/>
        </p:nvSpPr>
        <p:spPr>
          <a:xfrm flipH="1">
            <a:off x="6910084" y="2605203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7" name="Google Shape;1257;p40"/>
          <p:cNvSpPr txBox="1"/>
          <p:nvPr/>
        </p:nvSpPr>
        <p:spPr>
          <a:xfrm flipH="1">
            <a:off x="7342298" y="3068318"/>
            <a:ext cx="31047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59" name="Google Shape;1259;p40"/>
          <p:cNvCxnSpPr>
            <a:stCxn id="1251" idx="2"/>
            <a:endCxn id="1260" idx="0"/>
          </p:cNvCxnSpPr>
          <p:nvPr/>
        </p:nvCxnSpPr>
        <p:spPr>
          <a:xfrm>
            <a:off x="5907731" y="3359247"/>
            <a:ext cx="882900" cy="63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61" name="Google Shape;1261;p40"/>
          <p:cNvSpPr txBox="1"/>
          <p:nvPr/>
        </p:nvSpPr>
        <p:spPr>
          <a:xfrm flipH="1">
            <a:off x="6158969" y="3552257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0" name="Google Shape;1260;p40"/>
          <p:cNvSpPr txBox="1"/>
          <p:nvPr/>
        </p:nvSpPr>
        <p:spPr>
          <a:xfrm flipH="1">
            <a:off x="6617185" y="3995111"/>
            <a:ext cx="3470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41"/>
          <p:cNvSpPr txBox="1">
            <a:spLocks noGrp="1"/>
          </p:cNvSpPr>
          <p:nvPr>
            <p:ph type="title"/>
          </p:nvPr>
        </p:nvSpPr>
        <p:spPr>
          <a:xfrm>
            <a:off x="838200" y="-803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2</a:t>
            </a:r>
            <a:endParaRPr/>
          </a:p>
        </p:txBody>
      </p:sp>
      <p:sp>
        <p:nvSpPr>
          <p:cNvPr id="1268" name="Google Shape;126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  <p:sp>
        <p:nvSpPr>
          <p:cNvPr id="1269" name="Google Shape;1269;p41"/>
          <p:cNvSpPr/>
          <p:nvPr/>
        </p:nvSpPr>
        <p:spPr>
          <a:xfrm>
            <a:off x="3799770" y="3983847"/>
            <a:ext cx="2599788" cy="165127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0" name="Google Shape;1270;p41"/>
          <p:cNvGrpSpPr/>
          <p:nvPr/>
        </p:nvGrpSpPr>
        <p:grpSpPr>
          <a:xfrm>
            <a:off x="3905302" y="3983847"/>
            <a:ext cx="2401635" cy="1657904"/>
            <a:chOff x="713116" y="3771666"/>
            <a:chExt cx="2401635" cy="1657904"/>
          </a:xfrm>
        </p:grpSpPr>
        <p:grpSp>
          <p:nvGrpSpPr>
            <p:cNvPr id="1271" name="Google Shape;1271;p41"/>
            <p:cNvGrpSpPr/>
            <p:nvPr/>
          </p:nvGrpSpPr>
          <p:grpSpPr>
            <a:xfrm>
              <a:off x="1356519" y="3865757"/>
              <a:ext cx="1756795" cy="1100253"/>
              <a:chOff x="1356519" y="3865757"/>
              <a:chExt cx="1756795" cy="1100253"/>
            </a:xfrm>
          </p:grpSpPr>
          <p:cxnSp>
            <p:nvCxnSpPr>
              <p:cNvPr id="1272" name="Google Shape;1272;p41"/>
              <p:cNvCxnSpPr/>
              <p:nvPr/>
            </p:nvCxnSpPr>
            <p:spPr>
              <a:xfrm rot="10800000">
                <a:off x="1415992" y="3865757"/>
                <a:ext cx="0" cy="110025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273" name="Google Shape;1273;p41"/>
              <p:cNvCxnSpPr/>
              <p:nvPr/>
            </p:nvCxnSpPr>
            <p:spPr>
              <a:xfrm>
                <a:off x="1356519" y="4869366"/>
                <a:ext cx="175679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274" name="Google Shape;1274;p41"/>
              <p:cNvCxnSpPr/>
              <p:nvPr/>
            </p:nvCxnSpPr>
            <p:spPr>
              <a:xfrm>
                <a:off x="1415992" y="4222595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75" name="Google Shape;1275;p41"/>
              <p:cNvCxnSpPr/>
              <p:nvPr/>
            </p:nvCxnSpPr>
            <p:spPr>
              <a:xfrm>
                <a:off x="1418866" y="4610786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276" name="Google Shape;1276;p41"/>
              <p:cNvSpPr/>
              <p:nvPr/>
            </p:nvSpPr>
            <p:spPr>
              <a:xfrm>
                <a:off x="1555137" y="420024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41"/>
              <p:cNvSpPr/>
              <p:nvPr/>
            </p:nvSpPr>
            <p:spPr>
              <a:xfrm>
                <a:off x="1954711" y="420296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41"/>
              <p:cNvSpPr/>
              <p:nvPr/>
            </p:nvSpPr>
            <p:spPr>
              <a:xfrm>
                <a:off x="2321155" y="453980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41"/>
              <p:cNvSpPr/>
              <p:nvPr/>
            </p:nvSpPr>
            <p:spPr>
              <a:xfrm>
                <a:off x="2896226" y="454186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80" name="Google Shape;1280;p41"/>
              <p:cNvCxnSpPr>
                <a:stCxn id="1276" idx="1"/>
                <a:endCxn id="1277" idx="1"/>
              </p:cNvCxnSpPr>
              <p:nvPr/>
            </p:nvCxnSpPr>
            <p:spPr>
              <a:xfrm>
                <a:off x="1568077" y="4226128"/>
                <a:ext cx="399600" cy="2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81" name="Google Shape;1281;p41"/>
              <p:cNvCxnSpPr>
                <a:stCxn id="1277" idx="1"/>
                <a:endCxn id="1278" idx="5"/>
              </p:cNvCxnSpPr>
              <p:nvPr/>
            </p:nvCxnSpPr>
            <p:spPr>
              <a:xfrm>
                <a:off x="1967650" y="4228848"/>
                <a:ext cx="392400" cy="33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282" name="Google Shape;1282;p41"/>
              <p:cNvCxnSpPr>
                <a:stCxn id="1278" idx="5"/>
                <a:endCxn id="1279" idx="1"/>
              </p:cNvCxnSpPr>
              <p:nvPr/>
            </p:nvCxnSpPr>
            <p:spPr>
              <a:xfrm>
                <a:off x="2359974" y="4565688"/>
                <a:ext cx="549300" cy="2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283" name="Google Shape;1283;p41"/>
            <p:cNvSpPr txBox="1"/>
            <p:nvPr/>
          </p:nvSpPr>
          <p:spPr>
            <a:xfrm>
              <a:off x="868811" y="4077622"/>
              <a:ext cx="5838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deny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84" name="Google Shape;1284;p41"/>
            <p:cNvSpPr txBox="1"/>
            <p:nvPr/>
          </p:nvSpPr>
          <p:spPr>
            <a:xfrm>
              <a:off x="829100" y="4455516"/>
              <a:ext cx="6415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allow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85" name="Google Shape;1285;p41"/>
            <p:cNvSpPr txBox="1"/>
            <p:nvPr/>
          </p:nvSpPr>
          <p:spPr>
            <a:xfrm>
              <a:off x="713116" y="3771666"/>
              <a:ext cx="7489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Status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86" name="Google Shape;1286;p41"/>
            <p:cNvSpPr txBox="1"/>
            <p:nvPr/>
          </p:nvSpPr>
          <p:spPr>
            <a:xfrm>
              <a:off x="1661972" y="5060238"/>
              <a:ext cx="12153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Timestamp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cxnSp>
          <p:nvCxnSpPr>
            <p:cNvPr id="1287" name="Google Shape;1287;p41"/>
            <p:cNvCxnSpPr/>
            <p:nvPr/>
          </p:nvCxnSpPr>
          <p:spPr>
            <a:xfrm rot="10800000" flipH="1">
              <a:off x="157718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8" name="Google Shape;1288;p41"/>
            <p:cNvCxnSpPr/>
            <p:nvPr/>
          </p:nvCxnSpPr>
          <p:spPr>
            <a:xfrm rot="10800000" flipH="1">
              <a:off x="1977141" y="4806950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89" name="Google Shape;1289;p41"/>
            <p:cNvCxnSpPr/>
            <p:nvPr/>
          </p:nvCxnSpPr>
          <p:spPr>
            <a:xfrm rot="10800000" flipH="1">
              <a:off x="235022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90" name="Google Shape;1290;p41"/>
            <p:cNvCxnSpPr/>
            <p:nvPr/>
          </p:nvCxnSpPr>
          <p:spPr>
            <a:xfrm rot="10800000" flipH="1">
              <a:off x="2921966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91" name="Google Shape;1291;p41"/>
            <p:cNvSpPr txBox="1"/>
            <p:nvPr/>
          </p:nvSpPr>
          <p:spPr>
            <a:xfrm>
              <a:off x="1403641" y="4848435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T1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92" name="Google Shape;1292;p41"/>
            <p:cNvSpPr txBox="1"/>
            <p:nvPr/>
          </p:nvSpPr>
          <p:spPr>
            <a:xfrm>
              <a:off x="1763051" y="4849914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T2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93" name="Google Shape;1293;p41"/>
            <p:cNvSpPr txBox="1"/>
            <p:nvPr/>
          </p:nvSpPr>
          <p:spPr>
            <a:xfrm>
              <a:off x="2159535" y="4847590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T3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294" name="Google Shape;1294;p41"/>
            <p:cNvSpPr txBox="1"/>
            <p:nvPr/>
          </p:nvSpPr>
          <p:spPr>
            <a:xfrm>
              <a:off x="2702459" y="4841004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T5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295" name="Google Shape;1295;p41"/>
          <p:cNvSpPr txBox="1"/>
          <p:nvPr/>
        </p:nvSpPr>
        <p:spPr>
          <a:xfrm>
            <a:off x="5711074" y="2083425"/>
            <a:ext cx="2197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$prefix1 == “/proj”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96" name="Google Shape;1296;p41"/>
          <p:cNvSpPr txBox="1"/>
          <p:nvPr/>
        </p:nvSpPr>
        <p:spPr>
          <a:xfrm>
            <a:off x="4840523" y="3082248"/>
            <a:ext cx="21344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$method == “GET”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297" name="Google Shape;1297;p41"/>
          <p:cNvCxnSpPr>
            <a:stCxn id="1295" idx="2"/>
            <a:endCxn id="1296" idx="0"/>
          </p:cNvCxnSpPr>
          <p:nvPr/>
        </p:nvCxnSpPr>
        <p:spPr>
          <a:xfrm flipH="1">
            <a:off x="5907724" y="2360325"/>
            <a:ext cx="902100" cy="721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8" name="Google Shape;1298;p41"/>
          <p:cNvCxnSpPr>
            <a:stCxn id="1296" idx="2"/>
            <a:endCxn id="1269" idx="0"/>
          </p:cNvCxnSpPr>
          <p:nvPr/>
        </p:nvCxnSpPr>
        <p:spPr>
          <a:xfrm flipH="1">
            <a:off x="5099531" y="3359247"/>
            <a:ext cx="808200" cy="624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99" name="Google Shape;1299;p41"/>
          <p:cNvSpPr txBox="1"/>
          <p:nvPr/>
        </p:nvSpPr>
        <p:spPr>
          <a:xfrm>
            <a:off x="6126246" y="2589805"/>
            <a:ext cx="490939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0" name="Google Shape;1300;p41"/>
          <p:cNvSpPr txBox="1"/>
          <p:nvPr/>
        </p:nvSpPr>
        <p:spPr>
          <a:xfrm>
            <a:off x="5382911" y="3527877"/>
            <a:ext cx="511734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1" name="Google Shape;1301;p41"/>
          <p:cNvCxnSpPr>
            <a:stCxn id="1295" idx="2"/>
            <a:endCxn id="1302" idx="0"/>
          </p:cNvCxnSpPr>
          <p:nvPr/>
        </p:nvCxnSpPr>
        <p:spPr>
          <a:xfrm>
            <a:off x="6809824" y="2360325"/>
            <a:ext cx="687600" cy="708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03" name="Google Shape;1303;p41"/>
          <p:cNvSpPr txBox="1"/>
          <p:nvPr/>
        </p:nvSpPr>
        <p:spPr>
          <a:xfrm flipH="1">
            <a:off x="6910084" y="2605203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2" name="Google Shape;1302;p41"/>
          <p:cNvSpPr txBox="1"/>
          <p:nvPr/>
        </p:nvSpPr>
        <p:spPr>
          <a:xfrm flipH="1">
            <a:off x="7342298" y="3068318"/>
            <a:ext cx="31047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4" name="Google Shape;1304;p41"/>
          <p:cNvCxnSpPr>
            <a:stCxn id="1296" idx="2"/>
            <a:endCxn id="1305" idx="0"/>
          </p:cNvCxnSpPr>
          <p:nvPr/>
        </p:nvCxnSpPr>
        <p:spPr>
          <a:xfrm>
            <a:off x="5907731" y="3359247"/>
            <a:ext cx="882900" cy="63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06" name="Google Shape;1306;p41"/>
          <p:cNvSpPr txBox="1"/>
          <p:nvPr/>
        </p:nvSpPr>
        <p:spPr>
          <a:xfrm flipH="1">
            <a:off x="6158969" y="3552257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5" name="Google Shape;1305;p41"/>
          <p:cNvSpPr txBox="1"/>
          <p:nvPr/>
        </p:nvSpPr>
        <p:spPr>
          <a:xfrm flipH="1">
            <a:off x="6617185" y="3995111"/>
            <a:ext cx="3470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7" name="Google Shape;1307;p41"/>
          <p:cNvSpPr/>
          <p:nvPr/>
        </p:nvSpPr>
        <p:spPr>
          <a:xfrm>
            <a:off x="515169" y="3121223"/>
            <a:ext cx="2875248" cy="36933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T4, GET, /proj/1.htm allow </a:t>
            </a:r>
            <a:endParaRPr/>
          </a:p>
        </p:txBody>
      </p:sp>
      <p:sp>
        <p:nvSpPr>
          <p:cNvPr id="1308" name="Google Shape;1308;p41"/>
          <p:cNvSpPr/>
          <p:nvPr/>
        </p:nvSpPr>
        <p:spPr>
          <a:xfrm>
            <a:off x="453928" y="2672042"/>
            <a:ext cx="16289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Risky access: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9" name="Google Shape;1309;p41"/>
          <p:cNvSpPr txBox="1"/>
          <p:nvPr/>
        </p:nvSpPr>
        <p:spPr>
          <a:xfrm>
            <a:off x="838199" y="1045923"/>
            <a:ext cx="10634663" cy="60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forensics: find historical policy change related to a risky access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42"/>
          <p:cNvSpPr txBox="1">
            <a:spLocks noGrp="1"/>
          </p:cNvSpPr>
          <p:nvPr>
            <p:ph type="title"/>
          </p:nvPr>
        </p:nvSpPr>
        <p:spPr>
          <a:xfrm>
            <a:off x="838200" y="-803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2</a:t>
            </a:r>
            <a:endParaRPr/>
          </a:p>
        </p:txBody>
      </p:sp>
      <p:sp>
        <p:nvSpPr>
          <p:cNvPr id="1316" name="Google Shape;131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  <p:sp>
        <p:nvSpPr>
          <p:cNvPr id="1317" name="Google Shape;1317;p42"/>
          <p:cNvSpPr/>
          <p:nvPr/>
        </p:nvSpPr>
        <p:spPr>
          <a:xfrm>
            <a:off x="3799770" y="3983847"/>
            <a:ext cx="2599788" cy="165127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8" name="Google Shape;1318;p42"/>
          <p:cNvGrpSpPr/>
          <p:nvPr/>
        </p:nvGrpSpPr>
        <p:grpSpPr>
          <a:xfrm>
            <a:off x="3905302" y="3983847"/>
            <a:ext cx="2401635" cy="1657904"/>
            <a:chOff x="713116" y="3771666"/>
            <a:chExt cx="2401635" cy="1657904"/>
          </a:xfrm>
        </p:grpSpPr>
        <p:grpSp>
          <p:nvGrpSpPr>
            <p:cNvPr id="1319" name="Google Shape;1319;p42"/>
            <p:cNvGrpSpPr/>
            <p:nvPr/>
          </p:nvGrpSpPr>
          <p:grpSpPr>
            <a:xfrm>
              <a:off x="1356519" y="3865757"/>
              <a:ext cx="1756795" cy="1100253"/>
              <a:chOff x="1356519" y="3865757"/>
              <a:chExt cx="1756795" cy="1100253"/>
            </a:xfrm>
          </p:grpSpPr>
          <p:cxnSp>
            <p:nvCxnSpPr>
              <p:cNvPr id="1320" name="Google Shape;1320;p42"/>
              <p:cNvCxnSpPr/>
              <p:nvPr/>
            </p:nvCxnSpPr>
            <p:spPr>
              <a:xfrm rot="10800000">
                <a:off x="1415992" y="3865757"/>
                <a:ext cx="0" cy="110025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321" name="Google Shape;1321;p42"/>
              <p:cNvCxnSpPr/>
              <p:nvPr/>
            </p:nvCxnSpPr>
            <p:spPr>
              <a:xfrm>
                <a:off x="1356519" y="4869366"/>
                <a:ext cx="175679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322" name="Google Shape;1322;p42"/>
              <p:cNvCxnSpPr/>
              <p:nvPr/>
            </p:nvCxnSpPr>
            <p:spPr>
              <a:xfrm>
                <a:off x="1415992" y="4222595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23" name="Google Shape;1323;p42"/>
              <p:cNvCxnSpPr/>
              <p:nvPr/>
            </p:nvCxnSpPr>
            <p:spPr>
              <a:xfrm>
                <a:off x="1418866" y="4610786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324" name="Google Shape;1324;p42"/>
              <p:cNvSpPr/>
              <p:nvPr/>
            </p:nvSpPr>
            <p:spPr>
              <a:xfrm>
                <a:off x="1555137" y="420024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42"/>
              <p:cNvSpPr/>
              <p:nvPr/>
            </p:nvSpPr>
            <p:spPr>
              <a:xfrm>
                <a:off x="1954711" y="420296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42"/>
              <p:cNvSpPr/>
              <p:nvPr/>
            </p:nvSpPr>
            <p:spPr>
              <a:xfrm>
                <a:off x="2321155" y="453980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42"/>
              <p:cNvSpPr/>
              <p:nvPr/>
            </p:nvSpPr>
            <p:spPr>
              <a:xfrm>
                <a:off x="2896226" y="454186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328" name="Google Shape;1328;p42"/>
              <p:cNvCxnSpPr>
                <a:stCxn id="1324" idx="1"/>
                <a:endCxn id="1325" idx="1"/>
              </p:cNvCxnSpPr>
              <p:nvPr/>
            </p:nvCxnSpPr>
            <p:spPr>
              <a:xfrm>
                <a:off x="1568077" y="4226128"/>
                <a:ext cx="399600" cy="2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29" name="Google Shape;1329;p42"/>
              <p:cNvCxnSpPr>
                <a:stCxn id="1325" idx="1"/>
                <a:endCxn id="1326" idx="5"/>
              </p:cNvCxnSpPr>
              <p:nvPr/>
            </p:nvCxnSpPr>
            <p:spPr>
              <a:xfrm>
                <a:off x="1967650" y="4228848"/>
                <a:ext cx="392400" cy="33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30" name="Google Shape;1330;p42"/>
              <p:cNvCxnSpPr>
                <a:stCxn id="1326" idx="5"/>
                <a:endCxn id="1327" idx="1"/>
              </p:cNvCxnSpPr>
              <p:nvPr/>
            </p:nvCxnSpPr>
            <p:spPr>
              <a:xfrm>
                <a:off x="2359974" y="4565688"/>
                <a:ext cx="549300" cy="2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331" name="Google Shape;1331;p42"/>
            <p:cNvSpPr txBox="1"/>
            <p:nvPr/>
          </p:nvSpPr>
          <p:spPr>
            <a:xfrm>
              <a:off x="868811" y="4077622"/>
              <a:ext cx="5838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deny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332" name="Google Shape;1332;p42"/>
            <p:cNvSpPr txBox="1"/>
            <p:nvPr/>
          </p:nvSpPr>
          <p:spPr>
            <a:xfrm>
              <a:off x="829100" y="4455516"/>
              <a:ext cx="6415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allow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333" name="Google Shape;1333;p42"/>
            <p:cNvSpPr txBox="1"/>
            <p:nvPr/>
          </p:nvSpPr>
          <p:spPr>
            <a:xfrm>
              <a:off x="713116" y="3771666"/>
              <a:ext cx="7489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Status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334" name="Google Shape;1334;p42"/>
            <p:cNvSpPr txBox="1"/>
            <p:nvPr/>
          </p:nvSpPr>
          <p:spPr>
            <a:xfrm>
              <a:off x="1661972" y="5060238"/>
              <a:ext cx="12153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Timestamp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cxnSp>
          <p:nvCxnSpPr>
            <p:cNvPr id="1335" name="Google Shape;1335;p42"/>
            <p:cNvCxnSpPr/>
            <p:nvPr/>
          </p:nvCxnSpPr>
          <p:spPr>
            <a:xfrm rot="10800000" flipH="1">
              <a:off x="157718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6" name="Google Shape;1336;p42"/>
            <p:cNvCxnSpPr/>
            <p:nvPr/>
          </p:nvCxnSpPr>
          <p:spPr>
            <a:xfrm rot="10800000" flipH="1">
              <a:off x="1977141" y="4806950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7" name="Google Shape;1337;p42"/>
            <p:cNvCxnSpPr/>
            <p:nvPr/>
          </p:nvCxnSpPr>
          <p:spPr>
            <a:xfrm rot="10800000" flipH="1">
              <a:off x="235022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38" name="Google Shape;1338;p42"/>
            <p:cNvCxnSpPr/>
            <p:nvPr/>
          </p:nvCxnSpPr>
          <p:spPr>
            <a:xfrm rot="10800000" flipH="1">
              <a:off x="2921966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39" name="Google Shape;1339;p42"/>
            <p:cNvSpPr txBox="1"/>
            <p:nvPr/>
          </p:nvSpPr>
          <p:spPr>
            <a:xfrm>
              <a:off x="1403641" y="4848435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T1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340" name="Google Shape;1340;p42"/>
            <p:cNvSpPr txBox="1"/>
            <p:nvPr/>
          </p:nvSpPr>
          <p:spPr>
            <a:xfrm>
              <a:off x="1763051" y="4849914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T2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341" name="Google Shape;1341;p42"/>
            <p:cNvSpPr txBox="1"/>
            <p:nvPr/>
          </p:nvSpPr>
          <p:spPr>
            <a:xfrm>
              <a:off x="2159535" y="4847590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T3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342" name="Google Shape;1342;p42"/>
            <p:cNvSpPr txBox="1"/>
            <p:nvPr/>
          </p:nvSpPr>
          <p:spPr>
            <a:xfrm>
              <a:off x="2702459" y="4841004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T5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343" name="Google Shape;1343;p42"/>
          <p:cNvSpPr txBox="1"/>
          <p:nvPr/>
        </p:nvSpPr>
        <p:spPr>
          <a:xfrm>
            <a:off x="5711075" y="2083425"/>
            <a:ext cx="2232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$prefix1 == “ /proj”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44" name="Google Shape;1344;p42"/>
          <p:cNvSpPr txBox="1"/>
          <p:nvPr/>
        </p:nvSpPr>
        <p:spPr>
          <a:xfrm>
            <a:off x="4840523" y="3082248"/>
            <a:ext cx="21344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$method == “GET”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345" name="Google Shape;1345;p42"/>
          <p:cNvCxnSpPr>
            <a:stCxn id="1343" idx="2"/>
            <a:endCxn id="1344" idx="0"/>
          </p:cNvCxnSpPr>
          <p:nvPr/>
        </p:nvCxnSpPr>
        <p:spPr>
          <a:xfrm flipH="1">
            <a:off x="5907725" y="2360325"/>
            <a:ext cx="919500" cy="7218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46" name="Google Shape;1346;p42"/>
          <p:cNvCxnSpPr>
            <a:stCxn id="1344" idx="2"/>
            <a:endCxn id="1317" idx="0"/>
          </p:cNvCxnSpPr>
          <p:nvPr/>
        </p:nvCxnSpPr>
        <p:spPr>
          <a:xfrm flipH="1">
            <a:off x="5099531" y="3359247"/>
            <a:ext cx="808200" cy="624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47" name="Google Shape;1347;p42"/>
          <p:cNvSpPr txBox="1"/>
          <p:nvPr/>
        </p:nvSpPr>
        <p:spPr>
          <a:xfrm>
            <a:off x="6126246" y="2589804"/>
            <a:ext cx="481925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8" name="Google Shape;1348;p42"/>
          <p:cNvSpPr txBox="1"/>
          <p:nvPr/>
        </p:nvSpPr>
        <p:spPr>
          <a:xfrm>
            <a:off x="5382911" y="3527877"/>
            <a:ext cx="3811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9" name="Google Shape;1349;p42"/>
          <p:cNvCxnSpPr>
            <a:stCxn id="1343" idx="2"/>
            <a:endCxn id="1350" idx="0"/>
          </p:cNvCxnSpPr>
          <p:nvPr/>
        </p:nvCxnSpPr>
        <p:spPr>
          <a:xfrm>
            <a:off x="6827225" y="2360325"/>
            <a:ext cx="670200" cy="708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51" name="Google Shape;1351;p42"/>
          <p:cNvSpPr txBox="1"/>
          <p:nvPr/>
        </p:nvSpPr>
        <p:spPr>
          <a:xfrm flipH="1">
            <a:off x="6910084" y="2605203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0" name="Google Shape;1350;p42"/>
          <p:cNvSpPr txBox="1"/>
          <p:nvPr/>
        </p:nvSpPr>
        <p:spPr>
          <a:xfrm flipH="1">
            <a:off x="7342298" y="3068318"/>
            <a:ext cx="31047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2" name="Google Shape;1352;p42"/>
          <p:cNvCxnSpPr>
            <a:stCxn id="1344" idx="2"/>
            <a:endCxn id="1353" idx="0"/>
          </p:cNvCxnSpPr>
          <p:nvPr/>
        </p:nvCxnSpPr>
        <p:spPr>
          <a:xfrm>
            <a:off x="5907731" y="3359247"/>
            <a:ext cx="882900" cy="63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54" name="Google Shape;1354;p42"/>
          <p:cNvSpPr txBox="1"/>
          <p:nvPr/>
        </p:nvSpPr>
        <p:spPr>
          <a:xfrm flipH="1">
            <a:off x="6158969" y="3552257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3" name="Google Shape;1353;p42"/>
          <p:cNvSpPr txBox="1"/>
          <p:nvPr/>
        </p:nvSpPr>
        <p:spPr>
          <a:xfrm flipH="1">
            <a:off x="6617185" y="3995111"/>
            <a:ext cx="3470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" name="Google Shape;1355;p42"/>
          <p:cNvSpPr/>
          <p:nvPr/>
        </p:nvSpPr>
        <p:spPr>
          <a:xfrm>
            <a:off x="515169" y="3121223"/>
            <a:ext cx="2886399" cy="36933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T4, GET, /proj/1.htm allow </a:t>
            </a:r>
            <a:endParaRPr/>
          </a:p>
        </p:txBody>
      </p:sp>
      <p:sp>
        <p:nvSpPr>
          <p:cNvPr id="1356" name="Google Shape;1356;p42"/>
          <p:cNvSpPr/>
          <p:nvPr/>
        </p:nvSpPr>
        <p:spPr>
          <a:xfrm>
            <a:off x="453928" y="2672042"/>
            <a:ext cx="16289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Risky access: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7" name="Google Shape;1357;p42"/>
          <p:cNvSpPr/>
          <p:nvPr/>
        </p:nvSpPr>
        <p:spPr>
          <a:xfrm>
            <a:off x="1566142" y="3120669"/>
            <a:ext cx="494671" cy="369332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/proj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" name="Google Shape;1358;p42"/>
          <p:cNvSpPr/>
          <p:nvPr/>
        </p:nvSpPr>
        <p:spPr>
          <a:xfrm>
            <a:off x="7216737" y="2112453"/>
            <a:ext cx="494671" cy="276999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/proj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42"/>
          <p:cNvSpPr txBox="1"/>
          <p:nvPr/>
        </p:nvSpPr>
        <p:spPr>
          <a:xfrm>
            <a:off x="838199" y="1045923"/>
            <a:ext cx="10634663" cy="60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forensics: find historical policy change related to a risky access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p43"/>
          <p:cNvSpPr txBox="1">
            <a:spLocks noGrp="1"/>
          </p:cNvSpPr>
          <p:nvPr>
            <p:ph type="title"/>
          </p:nvPr>
        </p:nvSpPr>
        <p:spPr>
          <a:xfrm>
            <a:off x="838200" y="-803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2</a:t>
            </a:r>
            <a:endParaRPr/>
          </a:p>
        </p:txBody>
      </p:sp>
      <p:sp>
        <p:nvSpPr>
          <p:cNvPr id="1366" name="Google Shape;136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sp>
        <p:nvSpPr>
          <p:cNvPr id="1367" name="Google Shape;1367;p43"/>
          <p:cNvSpPr/>
          <p:nvPr/>
        </p:nvSpPr>
        <p:spPr>
          <a:xfrm>
            <a:off x="3799770" y="3983847"/>
            <a:ext cx="2599788" cy="165127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8" name="Google Shape;1368;p43"/>
          <p:cNvGrpSpPr/>
          <p:nvPr/>
        </p:nvGrpSpPr>
        <p:grpSpPr>
          <a:xfrm>
            <a:off x="3905302" y="3983847"/>
            <a:ext cx="2401635" cy="1657904"/>
            <a:chOff x="713116" y="3771666"/>
            <a:chExt cx="2401635" cy="1657904"/>
          </a:xfrm>
        </p:grpSpPr>
        <p:grpSp>
          <p:nvGrpSpPr>
            <p:cNvPr id="1369" name="Google Shape;1369;p43"/>
            <p:cNvGrpSpPr/>
            <p:nvPr/>
          </p:nvGrpSpPr>
          <p:grpSpPr>
            <a:xfrm>
              <a:off x="1356519" y="3865757"/>
              <a:ext cx="1756795" cy="1100253"/>
              <a:chOff x="1356519" y="3865757"/>
              <a:chExt cx="1756795" cy="1100253"/>
            </a:xfrm>
          </p:grpSpPr>
          <p:cxnSp>
            <p:nvCxnSpPr>
              <p:cNvPr id="1370" name="Google Shape;1370;p43"/>
              <p:cNvCxnSpPr/>
              <p:nvPr/>
            </p:nvCxnSpPr>
            <p:spPr>
              <a:xfrm rot="10800000">
                <a:off x="1415992" y="3865757"/>
                <a:ext cx="0" cy="110025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371" name="Google Shape;1371;p43"/>
              <p:cNvCxnSpPr/>
              <p:nvPr/>
            </p:nvCxnSpPr>
            <p:spPr>
              <a:xfrm>
                <a:off x="1356519" y="4869366"/>
                <a:ext cx="175679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372" name="Google Shape;1372;p43"/>
              <p:cNvCxnSpPr/>
              <p:nvPr/>
            </p:nvCxnSpPr>
            <p:spPr>
              <a:xfrm>
                <a:off x="1415992" y="4222595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73" name="Google Shape;1373;p43"/>
              <p:cNvCxnSpPr/>
              <p:nvPr/>
            </p:nvCxnSpPr>
            <p:spPr>
              <a:xfrm>
                <a:off x="1418866" y="4610786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374" name="Google Shape;1374;p43"/>
              <p:cNvSpPr/>
              <p:nvPr/>
            </p:nvSpPr>
            <p:spPr>
              <a:xfrm>
                <a:off x="1555137" y="420024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43"/>
              <p:cNvSpPr/>
              <p:nvPr/>
            </p:nvSpPr>
            <p:spPr>
              <a:xfrm>
                <a:off x="1954711" y="420296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43"/>
              <p:cNvSpPr/>
              <p:nvPr/>
            </p:nvSpPr>
            <p:spPr>
              <a:xfrm>
                <a:off x="2321155" y="453980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43"/>
              <p:cNvSpPr/>
              <p:nvPr/>
            </p:nvSpPr>
            <p:spPr>
              <a:xfrm>
                <a:off x="2896226" y="454186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378" name="Google Shape;1378;p43"/>
              <p:cNvCxnSpPr>
                <a:stCxn id="1374" idx="1"/>
                <a:endCxn id="1375" idx="1"/>
              </p:cNvCxnSpPr>
              <p:nvPr/>
            </p:nvCxnSpPr>
            <p:spPr>
              <a:xfrm>
                <a:off x="1568077" y="4226128"/>
                <a:ext cx="399600" cy="2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79" name="Google Shape;1379;p43"/>
              <p:cNvCxnSpPr>
                <a:stCxn id="1375" idx="1"/>
                <a:endCxn id="1376" idx="5"/>
              </p:cNvCxnSpPr>
              <p:nvPr/>
            </p:nvCxnSpPr>
            <p:spPr>
              <a:xfrm>
                <a:off x="1967650" y="4228848"/>
                <a:ext cx="392400" cy="33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380" name="Google Shape;1380;p43"/>
              <p:cNvCxnSpPr>
                <a:stCxn id="1376" idx="5"/>
                <a:endCxn id="1377" idx="1"/>
              </p:cNvCxnSpPr>
              <p:nvPr/>
            </p:nvCxnSpPr>
            <p:spPr>
              <a:xfrm>
                <a:off x="2359974" y="4565688"/>
                <a:ext cx="549300" cy="2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381" name="Google Shape;1381;p43"/>
            <p:cNvSpPr txBox="1"/>
            <p:nvPr/>
          </p:nvSpPr>
          <p:spPr>
            <a:xfrm>
              <a:off x="868811" y="4077622"/>
              <a:ext cx="5838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deny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382" name="Google Shape;1382;p43"/>
            <p:cNvSpPr txBox="1"/>
            <p:nvPr/>
          </p:nvSpPr>
          <p:spPr>
            <a:xfrm>
              <a:off x="829100" y="4455516"/>
              <a:ext cx="6415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allow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383" name="Google Shape;1383;p43"/>
            <p:cNvSpPr txBox="1"/>
            <p:nvPr/>
          </p:nvSpPr>
          <p:spPr>
            <a:xfrm>
              <a:off x="713116" y="3771666"/>
              <a:ext cx="7489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Status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384" name="Google Shape;1384;p43"/>
            <p:cNvSpPr txBox="1"/>
            <p:nvPr/>
          </p:nvSpPr>
          <p:spPr>
            <a:xfrm>
              <a:off x="1661972" y="5060238"/>
              <a:ext cx="12153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Timestamp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cxnSp>
          <p:nvCxnSpPr>
            <p:cNvPr id="1385" name="Google Shape;1385;p43"/>
            <p:cNvCxnSpPr/>
            <p:nvPr/>
          </p:nvCxnSpPr>
          <p:spPr>
            <a:xfrm rot="10800000" flipH="1">
              <a:off x="157718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6" name="Google Shape;1386;p43"/>
            <p:cNvCxnSpPr/>
            <p:nvPr/>
          </p:nvCxnSpPr>
          <p:spPr>
            <a:xfrm rot="10800000" flipH="1">
              <a:off x="1977141" y="4806950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7" name="Google Shape;1387;p43"/>
            <p:cNvCxnSpPr/>
            <p:nvPr/>
          </p:nvCxnSpPr>
          <p:spPr>
            <a:xfrm rot="10800000" flipH="1">
              <a:off x="235022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88" name="Google Shape;1388;p43"/>
            <p:cNvCxnSpPr/>
            <p:nvPr/>
          </p:nvCxnSpPr>
          <p:spPr>
            <a:xfrm rot="10800000" flipH="1">
              <a:off x="2921966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89" name="Google Shape;1389;p43"/>
            <p:cNvSpPr txBox="1"/>
            <p:nvPr/>
          </p:nvSpPr>
          <p:spPr>
            <a:xfrm>
              <a:off x="1403641" y="4848435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T1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390" name="Google Shape;1390;p43"/>
            <p:cNvSpPr txBox="1"/>
            <p:nvPr/>
          </p:nvSpPr>
          <p:spPr>
            <a:xfrm>
              <a:off x="1763051" y="4849914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T2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391" name="Google Shape;1391;p43"/>
            <p:cNvSpPr txBox="1"/>
            <p:nvPr/>
          </p:nvSpPr>
          <p:spPr>
            <a:xfrm>
              <a:off x="2159535" y="4847590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T3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392" name="Google Shape;1392;p43"/>
            <p:cNvSpPr txBox="1"/>
            <p:nvPr/>
          </p:nvSpPr>
          <p:spPr>
            <a:xfrm>
              <a:off x="2702459" y="4841004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T5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393" name="Google Shape;1393;p43"/>
          <p:cNvSpPr txBox="1"/>
          <p:nvPr/>
        </p:nvSpPr>
        <p:spPr>
          <a:xfrm>
            <a:off x="5711074" y="2083425"/>
            <a:ext cx="2134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$prefix1 == “ /proj”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94" name="Google Shape;1394;p43"/>
          <p:cNvSpPr txBox="1"/>
          <p:nvPr/>
        </p:nvSpPr>
        <p:spPr>
          <a:xfrm>
            <a:off x="4840523" y="3082248"/>
            <a:ext cx="21344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$method == “ GET”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395" name="Google Shape;1395;p43"/>
          <p:cNvCxnSpPr>
            <a:stCxn id="1393" idx="2"/>
            <a:endCxn id="1394" idx="0"/>
          </p:cNvCxnSpPr>
          <p:nvPr/>
        </p:nvCxnSpPr>
        <p:spPr>
          <a:xfrm flipH="1">
            <a:off x="5907724" y="2360325"/>
            <a:ext cx="870600" cy="7218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96" name="Google Shape;1396;p43"/>
          <p:cNvCxnSpPr>
            <a:stCxn id="1394" idx="2"/>
            <a:endCxn id="1367" idx="0"/>
          </p:cNvCxnSpPr>
          <p:nvPr/>
        </p:nvCxnSpPr>
        <p:spPr>
          <a:xfrm flipH="1">
            <a:off x="5099531" y="3359247"/>
            <a:ext cx="808200" cy="6246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97" name="Google Shape;1397;p43"/>
          <p:cNvSpPr txBox="1"/>
          <p:nvPr/>
        </p:nvSpPr>
        <p:spPr>
          <a:xfrm>
            <a:off x="6126246" y="2589804"/>
            <a:ext cx="481925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8" name="Google Shape;1398;p43"/>
          <p:cNvSpPr txBox="1"/>
          <p:nvPr/>
        </p:nvSpPr>
        <p:spPr>
          <a:xfrm>
            <a:off x="5382911" y="3527877"/>
            <a:ext cx="511734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99" name="Google Shape;1399;p43"/>
          <p:cNvCxnSpPr>
            <a:stCxn id="1393" idx="2"/>
            <a:endCxn id="1400" idx="0"/>
          </p:cNvCxnSpPr>
          <p:nvPr/>
        </p:nvCxnSpPr>
        <p:spPr>
          <a:xfrm>
            <a:off x="6778324" y="2360325"/>
            <a:ext cx="719100" cy="708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1" name="Google Shape;1401;p43"/>
          <p:cNvSpPr txBox="1"/>
          <p:nvPr/>
        </p:nvSpPr>
        <p:spPr>
          <a:xfrm flipH="1">
            <a:off x="6910084" y="2605203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0" name="Google Shape;1400;p43"/>
          <p:cNvSpPr txBox="1"/>
          <p:nvPr/>
        </p:nvSpPr>
        <p:spPr>
          <a:xfrm flipH="1">
            <a:off x="7342298" y="3068318"/>
            <a:ext cx="31047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02" name="Google Shape;1402;p43"/>
          <p:cNvCxnSpPr>
            <a:stCxn id="1394" idx="2"/>
            <a:endCxn id="1403" idx="0"/>
          </p:cNvCxnSpPr>
          <p:nvPr/>
        </p:nvCxnSpPr>
        <p:spPr>
          <a:xfrm>
            <a:off x="5907731" y="3359247"/>
            <a:ext cx="882900" cy="63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4" name="Google Shape;1404;p43"/>
          <p:cNvSpPr txBox="1"/>
          <p:nvPr/>
        </p:nvSpPr>
        <p:spPr>
          <a:xfrm flipH="1">
            <a:off x="6158969" y="3552257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3" name="Google Shape;1403;p43"/>
          <p:cNvSpPr txBox="1"/>
          <p:nvPr/>
        </p:nvSpPr>
        <p:spPr>
          <a:xfrm flipH="1">
            <a:off x="6617185" y="3995111"/>
            <a:ext cx="3470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43"/>
          <p:cNvSpPr/>
          <p:nvPr/>
        </p:nvSpPr>
        <p:spPr>
          <a:xfrm>
            <a:off x="515169" y="3121223"/>
            <a:ext cx="2902286" cy="36933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T4, GET, /proj/1.htm allow </a:t>
            </a:r>
            <a:endParaRPr/>
          </a:p>
        </p:txBody>
      </p:sp>
      <p:sp>
        <p:nvSpPr>
          <p:cNvPr id="1406" name="Google Shape;1406;p43"/>
          <p:cNvSpPr/>
          <p:nvPr/>
        </p:nvSpPr>
        <p:spPr>
          <a:xfrm>
            <a:off x="453928" y="2672042"/>
            <a:ext cx="16289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Risky access: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7" name="Google Shape;1407;p43"/>
          <p:cNvSpPr/>
          <p:nvPr/>
        </p:nvSpPr>
        <p:spPr>
          <a:xfrm>
            <a:off x="982980" y="3134516"/>
            <a:ext cx="472441" cy="338554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GET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8" name="Google Shape;1408;p43"/>
          <p:cNvSpPr/>
          <p:nvPr/>
        </p:nvSpPr>
        <p:spPr>
          <a:xfrm>
            <a:off x="6382314" y="3113250"/>
            <a:ext cx="494671" cy="276999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GET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9" name="Google Shape;1409;p43"/>
          <p:cNvSpPr txBox="1"/>
          <p:nvPr/>
        </p:nvSpPr>
        <p:spPr>
          <a:xfrm>
            <a:off x="838199" y="1045923"/>
            <a:ext cx="10634663" cy="60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forensics: find historical policy change related to a risky access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44"/>
          <p:cNvSpPr txBox="1">
            <a:spLocks noGrp="1"/>
          </p:cNvSpPr>
          <p:nvPr>
            <p:ph type="title"/>
          </p:nvPr>
        </p:nvSpPr>
        <p:spPr>
          <a:xfrm>
            <a:off x="838200" y="-803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2</a:t>
            </a:r>
            <a:endParaRPr/>
          </a:p>
        </p:txBody>
      </p:sp>
      <p:sp>
        <p:nvSpPr>
          <p:cNvPr id="1416" name="Google Shape;141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sp>
        <p:nvSpPr>
          <p:cNvPr id="1417" name="Google Shape;1417;p44"/>
          <p:cNvSpPr/>
          <p:nvPr/>
        </p:nvSpPr>
        <p:spPr>
          <a:xfrm>
            <a:off x="3799770" y="3983847"/>
            <a:ext cx="2599788" cy="165127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8" name="Google Shape;1418;p44"/>
          <p:cNvGrpSpPr/>
          <p:nvPr/>
        </p:nvGrpSpPr>
        <p:grpSpPr>
          <a:xfrm>
            <a:off x="3905302" y="3983847"/>
            <a:ext cx="2401635" cy="1657904"/>
            <a:chOff x="713116" y="3771666"/>
            <a:chExt cx="2401635" cy="1657904"/>
          </a:xfrm>
        </p:grpSpPr>
        <p:grpSp>
          <p:nvGrpSpPr>
            <p:cNvPr id="1419" name="Google Shape;1419;p44"/>
            <p:cNvGrpSpPr/>
            <p:nvPr/>
          </p:nvGrpSpPr>
          <p:grpSpPr>
            <a:xfrm>
              <a:off x="1356519" y="3865757"/>
              <a:ext cx="1756795" cy="1100253"/>
              <a:chOff x="1356519" y="3865757"/>
              <a:chExt cx="1756795" cy="1100253"/>
            </a:xfrm>
          </p:grpSpPr>
          <p:cxnSp>
            <p:nvCxnSpPr>
              <p:cNvPr id="1420" name="Google Shape;1420;p44"/>
              <p:cNvCxnSpPr/>
              <p:nvPr/>
            </p:nvCxnSpPr>
            <p:spPr>
              <a:xfrm rot="10800000">
                <a:off x="1415992" y="3865757"/>
                <a:ext cx="0" cy="110025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421" name="Google Shape;1421;p44"/>
              <p:cNvCxnSpPr/>
              <p:nvPr/>
            </p:nvCxnSpPr>
            <p:spPr>
              <a:xfrm>
                <a:off x="1356519" y="4869366"/>
                <a:ext cx="175679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422" name="Google Shape;1422;p44"/>
              <p:cNvCxnSpPr/>
              <p:nvPr/>
            </p:nvCxnSpPr>
            <p:spPr>
              <a:xfrm>
                <a:off x="1415992" y="4222595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23" name="Google Shape;1423;p44"/>
              <p:cNvCxnSpPr/>
              <p:nvPr/>
            </p:nvCxnSpPr>
            <p:spPr>
              <a:xfrm>
                <a:off x="1418866" y="4610786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424" name="Google Shape;1424;p44"/>
              <p:cNvSpPr/>
              <p:nvPr/>
            </p:nvSpPr>
            <p:spPr>
              <a:xfrm>
                <a:off x="1555137" y="420024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44"/>
              <p:cNvSpPr/>
              <p:nvPr/>
            </p:nvSpPr>
            <p:spPr>
              <a:xfrm>
                <a:off x="1954711" y="420296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44"/>
              <p:cNvSpPr/>
              <p:nvPr/>
            </p:nvSpPr>
            <p:spPr>
              <a:xfrm>
                <a:off x="2321155" y="453980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44"/>
              <p:cNvSpPr/>
              <p:nvPr/>
            </p:nvSpPr>
            <p:spPr>
              <a:xfrm>
                <a:off x="2896226" y="454186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28" name="Google Shape;1428;p44"/>
              <p:cNvCxnSpPr>
                <a:stCxn id="1424" idx="1"/>
                <a:endCxn id="1425" idx="1"/>
              </p:cNvCxnSpPr>
              <p:nvPr/>
            </p:nvCxnSpPr>
            <p:spPr>
              <a:xfrm>
                <a:off x="1568077" y="4226128"/>
                <a:ext cx="399600" cy="2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29" name="Google Shape;1429;p44"/>
              <p:cNvCxnSpPr>
                <a:stCxn id="1425" idx="1"/>
                <a:endCxn id="1426" idx="5"/>
              </p:cNvCxnSpPr>
              <p:nvPr/>
            </p:nvCxnSpPr>
            <p:spPr>
              <a:xfrm>
                <a:off x="1967650" y="4228848"/>
                <a:ext cx="392400" cy="33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30" name="Google Shape;1430;p44"/>
              <p:cNvCxnSpPr>
                <a:stCxn id="1426" idx="5"/>
                <a:endCxn id="1427" idx="1"/>
              </p:cNvCxnSpPr>
              <p:nvPr/>
            </p:nvCxnSpPr>
            <p:spPr>
              <a:xfrm>
                <a:off x="2359974" y="4565688"/>
                <a:ext cx="549300" cy="2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431" name="Google Shape;1431;p44"/>
            <p:cNvSpPr txBox="1"/>
            <p:nvPr/>
          </p:nvSpPr>
          <p:spPr>
            <a:xfrm>
              <a:off x="868811" y="4077622"/>
              <a:ext cx="5838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deny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32" name="Google Shape;1432;p44"/>
            <p:cNvSpPr txBox="1"/>
            <p:nvPr/>
          </p:nvSpPr>
          <p:spPr>
            <a:xfrm>
              <a:off x="829100" y="4455516"/>
              <a:ext cx="6415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allow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33" name="Google Shape;1433;p44"/>
            <p:cNvSpPr txBox="1"/>
            <p:nvPr/>
          </p:nvSpPr>
          <p:spPr>
            <a:xfrm>
              <a:off x="713116" y="3771666"/>
              <a:ext cx="7489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Status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34" name="Google Shape;1434;p44"/>
            <p:cNvSpPr txBox="1"/>
            <p:nvPr/>
          </p:nvSpPr>
          <p:spPr>
            <a:xfrm>
              <a:off x="1661972" y="5060238"/>
              <a:ext cx="12153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Timestamp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cxnSp>
          <p:nvCxnSpPr>
            <p:cNvPr id="1435" name="Google Shape;1435;p44"/>
            <p:cNvCxnSpPr/>
            <p:nvPr/>
          </p:nvCxnSpPr>
          <p:spPr>
            <a:xfrm rot="10800000" flipH="1">
              <a:off x="157718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6" name="Google Shape;1436;p44"/>
            <p:cNvCxnSpPr/>
            <p:nvPr/>
          </p:nvCxnSpPr>
          <p:spPr>
            <a:xfrm rot="10800000" flipH="1">
              <a:off x="1977141" y="4806950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7" name="Google Shape;1437;p44"/>
            <p:cNvCxnSpPr/>
            <p:nvPr/>
          </p:nvCxnSpPr>
          <p:spPr>
            <a:xfrm rot="10800000" flipH="1">
              <a:off x="235022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38" name="Google Shape;1438;p44"/>
            <p:cNvCxnSpPr/>
            <p:nvPr/>
          </p:nvCxnSpPr>
          <p:spPr>
            <a:xfrm rot="10800000" flipH="1">
              <a:off x="2921966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39" name="Google Shape;1439;p44"/>
            <p:cNvSpPr txBox="1"/>
            <p:nvPr/>
          </p:nvSpPr>
          <p:spPr>
            <a:xfrm>
              <a:off x="1403641" y="4848435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T1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40" name="Google Shape;1440;p44"/>
            <p:cNvSpPr txBox="1"/>
            <p:nvPr/>
          </p:nvSpPr>
          <p:spPr>
            <a:xfrm>
              <a:off x="1763051" y="4849914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T2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41" name="Google Shape;1441;p44"/>
            <p:cNvSpPr txBox="1"/>
            <p:nvPr/>
          </p:nvSpPr>
          <p:spPr>
            <a:xfrm>
              <a:off x="2159535" y="4847590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T3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42" name="Google Shape;1442;p44"/>
            <p:cNvSpPr txBox="1"/>
            <p:nvPr/>
          </p:nvSpPr>
          <p:spPr>
            <a:xfrm>
              <a:off x="2702459" y="4841004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T5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443" name="Google Shape;1443;p44"/>
          <p:cNvSpPr txBox="1"/>
          <p:nvPr/>
        </p:nvSpPr>
        <p:spPr>
          <a:xfrm>
            <a:off x="5711074" y="2083425"/>
            <a:ext cx="2329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$prefix1 == “ /proj”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44" name="Google Shape;1444;p44"/>
          <p:cNvSpPr txBox="1"/>
          <p:nvPr/>
        </p:nvSpPr>
        <p:spPr>
          <a:xfrm>
            <a:off x="4840525" y="3082250"/>
            <a:ext cx="2329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$method == “ GET”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445" name="Google Shape;1445;p44"/>
          <p:cNvCxnSpPr>
            <a:stCxn id="1443" idx="2"/>
            <a:endCxn id="1444" idx="0"/>
          </p:cNvCxnSpPr>
          <p:nvPr/>
        </p:nvCxnSpPr>
        <p:spPr>
          <a:xfrm flipH="1">
            <a:off x="6005074" y="2360325"/>
            <a:ext cx="870600" cy="7218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46" name="Google Shape;1446;p44"/>
          <p:cNvCxnSpPr>
            <a:stCxn id="1444" idx="2"/>
            <a:endCxn id="1417" idx="0"/>
          </p:cNvCxnSpPr>
          <p:nvPr/>
        </p:nvCxnSpPr>
        <p:spPr>
          <a:xfrm flipH="1">
            <a:off x="5099725" y="3359150"/>
            <a:ext cx="905400" cy="6246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47" name="Google Shape;1447;p44"/>
          <p:cNvSpPr txBox="1"/>
          <p:nvPr/>
        </p:nvSpPr>
        <p:spPr>
          <a:xfrm>
            <a:off x="6220838" y="2589805"/>
            <a:ext cx="490939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8" name="Google Shape;1448;p44"/>
          <p:cNvSpPr txBox="1"/>
          <p:nvPr/>
        </p:nvSpPr>
        <p:spPr>
          <a:xfrm>
            <a:off x="5382911" y="3527877"/>
            <a:ext cx="40579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9" name="Google Shape;1449;p44"/>
          <p:cNvCxnSpPr>
            <a:stCxn id="1443" idx="2"/>
            <a:endCxn id="1450" idx="0"/>
          </p:cNvCxnSpPr>
          <p:nvPr/>
        </p:nvCxnSpPr>
        <p:spPr>
          <a:xfrm>
            <a:off x="6875674" y="2360325"/>
            <a:ext cx="621900" cy="708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51" name="Google Shape;1451;p44"/>
          <p:cNvSpPr txBox="1"/>
          <p:nvPr/>
        </p:nvSpPr>
        <p:spPr>
          <a:xfrm flipH="1">
            <a:off x="6910084" y="2605203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0" name="Google Shape;1450;p44"/>
          <p:cNvSpPr txBox="1"/>
          <p:nvPr/>
        </p:nvSpPr>
        <p:spPr>
          <a:xfrm flipH="1">
            <a:off x="7342298" y="3068318"/>
            <a:ext cx="31047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2" name="Google Shape;1452;p44"/>
          <p:cNvCxnSpPr>
            <a:stCxn id="1444" idx="2"/>
            <a:endCxn id="1453" idx="0"/>
          </p:cNvCxnSpPr>
          <p:nvPr/>
        </p:nvCxnSpPr>
        <p:spPr>
          <a:xfrm>
            <a:off x="6005125" y="3359150"/>
            <a:ext cx="785700" cy="63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54" name="Google Shape;1454;p44"/>
          <p:cNvSpPr txBox="1"/>
          <p:nvPr/>
        </p:nvSpPr>
        <p:spPr>
          <a:xfrm flipH="1">
            <a:off x="6158969" y="3552257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3" name="Google Shape;1453;p44"/>
          <p:cNvSpPr txBox="1"/>
          <p:nvPr/>
        </p:nvSpPr>
        <p:spPr>
          <a:xfrm flipH="1">
            <a:off x="6617185" y="3995111"/>
            <a:ext cx="3470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5" name="Google Shape;1455;p44"/>
          <p:cNvSpPr/>
          <p:nvPr/>
        </p:nvSpPr>
        <p:spPr>
          <a:xfrm>
            <a:off x="515169" y="3121223"/>
            <a:ext cx="2875248" cy="36933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T4, GET, /proj/1.htm  deny </a:t>
            </a:r>
            <a:endParaRPr/>
          </a:p>
        </p:txBody>
      </p:sp>
      <p:sp>
        <p:nvSpPr>
          <p:cNvPr id="1456" name="Google Shape;1456;p44"/>
          <p:cNvSpPr/>
          <p:nvPr/>
        </p:nvSpPr>
        <p:spPr>
          <a:xfrm>
            <a:off x="453928" y="2672042"/>
            <a:ext cx="16289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Risky access: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7" name="Google Shape;1457;p44"/>
          <p:cNvSpPr/>
          <p:nvPr/>
        </p:nvSpPr>
        <p:spPr>
          <a:xfrm>
            <a:off x="518444" y="3121636"/>
            <a:ext cx="369979" cy="369332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T4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8" name="Google Shape;1458;p44"/>
          <p:cNvCxnSpPr/>
          <p:nvPr/>
        </p:nvCxnSpPr>
        <p:spPr>
          <a:xfrm rot="10800000" flipH="1">
            <a:off x="5819742" y="5017878"/>
            <a:ext cx="415" cy="59243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9" name="Google Shape;1459;p44"/>
          <p:cNvSpPr/>
          <p:nvPr/>
        </p:nvSpPr>
        <p:spPr>
          <a:xfrm>
            <a:off x="5691412" y="5108583"/>
            <a:ext cx="284096" cy="246221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T4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0" name="Google Shape;1460;p44"/>
          <p:cNvSpPr/>
          <p:nvPr/>
        </p:nvSpPr>
        <p:spPr>
          <a:xfrm>
            <a:off x="2760441" y="3124091"/>
            <a:ext cx="629976" cy="369332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allow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1" name="Google Shape;1461;p44"/>
          <p:cNvSpPr/>
          <p:nvPr/>
        </p:nvSpPr>
        <p:spPr>
          <a:xfrm>
            <a:off x="5788703" y="4735909"/>
            <a:ext cx="76105" cy="83919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2" name="Google Shape;1462;p44"/>
          <p:cNvSpPr txBox="1"/>
          <p:nvPr/>
        </p:nvSpPr>
        <p:spPr>
          <a:xfrm>
            <a:off x="838199" y="1045923"/>
            <a:ext cx="10634663" cy="60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forensics: find historical policy change related to a risky access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45"/>
          <p:cNvSpPr txBox="1">
            <a:spLocks noGrp="1"/>
          </p:cNvSpPr>
          <p:nvPr>
            <p:ph type="title"/>
          </p:nvPr>
        </p:nvSpPr>
        <p:spPr>
          <a:xfrm>
            <a:off x="838200" y="-803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2</a:t>
            </a:r>
            <a:endParaRPr/>
          </a:p>
        </p:txBody>
      </p:sp>
      <p:sp>
        <p:nvSpPr>
          <p:cNvPr id="1469" name="Google Shape;146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1470" name="Google Shape;1470;p45"/>
          <p:cNvSpPr/>
          <p:nvPr/>
        </p:nvSpPr>
        <p:spPr>
          <a:xfrm>
            <a:off x="3799770" y="3983847"/>
            <a:ext cx="2599788" cy="165127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1" name="Google Shape;1471;p45"/>
          <p:cNvGrpSpPr/>
          <p:nvPr/>
        </p:nvGrpSpPr>
        <p:grpSpPr>
          <a:xfrm>
            <a:off x="3905302" y="3983847"/>
            <a:ext cx="2401635" cy="1657904"/>
            <a:chOff x="713116" y="3771666"/>
            <a:chExt cx="2401635" cy="1657904"/>
          </a:xfrm>
        </p:grpSpPr>
        <p:grpSp>
          <p:nvGrpSpPr>
            <p:cNvPr id="1472" name="Google Shape;1472;p45"/>
            <p:cNvGrpSpPr/>
            <p:nvPr/>
          </p:nvGrpSpPr>
          <p:grpSpPr>
            <a:xfrm>
              <a:off x="1356519" y="3865757"/>
              <a:ext cx="1756795" cy="1100253"/>
              <a:chOff x="1356519" y="3865757"/>
              <a:chExt cx="1756795" cy="1100253"/>
            </a:xfrm>
          </p:grpSpPr>
          <p:cxnSp>
            <p:nvCxnSpPr>
              <p:cNvPr id="1473" name="Google Shape;1473;p45"/>
              <p:cNvCxnSpPr/>
              <p:nvPr/>
            </p:nvCxnSpPr>
            <p:spPr>
              <a:xfrm rot="10800000">
                <a:off x="1415992" y="3865757"/>
                <a:ext cx="0" cy="110025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474" name="Google Shape;1474;p45"/>
              <p:cNvCxnSpPr/>
              <p:nvPr/>
            </p:nvCxnSpPr>
            <p:spPr>
              <a:xfrm>
                <a:off x="1356519" y="4869366"/>
                <a:ext cx="175679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475" name="Google Shape;1475;p45"/>
              <p:cNvCxnSpPr/>
              <p:nvPr/>
            </p:nvCxnSpPr>
            <p:spPr>
              <a:xfrm>
                <a:off x="1415992" y="4222595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76" name="Google Shape;1476;p45"/>
              <p:cNvCxnSpPr/>
              <p:nvPr/>
            </p:nvCxnSpPr>
            <p:spPr>
              <a:xfrm>
                <a:off x="1418866" y="4610786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477" name="Google Shape;1477;p45"/>
              <p:cNvSpPr/>
              <p:nvPr/>
            </p:nvSpPr>
            <p:spPr>
              <a:xfrm>
                <a:off x="1555137" y="420024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45"/>
              <p:cNvSpPr/>
              <p:nvPr/>
            </p:nvSpPr>
            <p:spPr>
              <a:xfrm>
                <a:off x="1954711" y="420296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45"/>
              <p:cNvSpPr/>
              <p:nvPr/>
            </p:nvSpPr>
            <p:spPr>
              <a:xfrm>
                <a:off x="2321155" y="453980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p45"/>
              <p:cNvSpPr/>
              <p:nvPr/>
            </p:nvSpPr>
            <p:spPr>
              <a:xfrm>
                <a:off x="2896226" y="454186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81" name="Google Shape;1481;p45"/>
              <p:cNvCxnSpPr>
                <a:stCxn id="1477" idx="1"/>
                <a:endCxn id="1478" idx="1"/>
              </p:cNvCxnSpPr>
              <p:nvPr/>
            </p:nvCxnSpPr>
            <p:spPr>
              <a:xfrm>
                <a:off x="1568077" y="4226128"/>
                <a:ext cx="399600" cy="2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82" name="Google Shape;1482;p45"/>
              <p:cNvCxnSpPr>
                <a:stCxn id="1478" idx="1"/>
                <a:endCxn id="1479" idx="5"/>
              </p:cNvCxnSpPr>
              <p:nvPr/>
            </p:nvCxnSpPr>
            <p:spPr>
              <a:xfrm>
                <a:off x="1967650" y="4228848"/>
                <a:ext cx="392400" cy="33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483" name="Google Shape;1483;p45"/>
              <p:cNvCxnSpPr>
                <a:stCxn id="1479" idx="5"/>
                <a:endCxn id="1480" idx="1"/>
              </p:cNvCxnSpPr>
              <p:nvPr/>
            </p:nvCxnSpPr>
            <p:spPr>
              <a:xfrm>
                <a:off x="2359974" y="4565688"/>
                <a:ext cx="549300" cy="2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484" name="Google Shape;1484;p45"/>
            <p:cNvSpPr txBox="1"/>
            <p:nvPr/>
          </p:nvSpPr>
          <p:spPr>
            <a:xfrm>
              <a:off x="868811" y="4077622"/>
              <a:ext cx="5838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deny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85" name="Google Shape;1485;p45"/>
            <p:cNvSpPr txBox="1"/>
            <p:nvPr/>
          </p:nvSpPr>
          <p:spPr>
            <a:xfrm>
              <a:off x="829100" y="4455516"/>
              <a:ext cx="6415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allow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86" name="Google Shape;1486;p45"/>
            <p:cNvSpPr txBox="1"/>
            <p:nvPr/>
          </p:nvSpPr>
          <p:spPr>
            <a:xfrm>
              <a:off x="713116" y="3771666"/>
              <a:ext cx="7489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Status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87" name="Google Shape;1487;p45"/>
            <p:cNvSpPr txBox="1"/>
            <p:nvPr/>
          </p:nvSpPr>
          <p:spPr>
            <a:xfrm>
              <a:off x="1661972" y="5060238"/>
              <a:ext cx="12153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Timestamp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cxnSp>
          <p:nvCxnSpPr>
            <p:cNvPr id="1488" name="Google Shape;1488;p45"/>
            <p:cNvCxnSpPr/>
            <p:nvPr/>
          </p:nvCxnSpPr>
          <p:spPr>
            <a:xfrm rot="10800000" flipH="1">
              <a:off x="157718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9" name="Google Shape;1489;p45"/>
            <p:cNvCxnSpPr/>
            <p:nvPr/>
          </p:nvCxnSpPr>
          <p:spPr>
            <a:xfrm rot="10800000" flipH="1">
              <a:off x="1977141" y="4806950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0" name="Google Shape;1490;p45"/>
            <p:cNvCxnSpPr/>
            <p:nvPr/>
          </p:nvCxnSpPr>
          <p:spPr>
            <a:xfrm rot="10800000" flipH="1">
              <a:off x="235022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1" name="Google Shape;1491;p45"/>
            <p:cNvCxnSpPr/>
            <p:nvPr/>
          </p:nvCxnSpPr>
          <p:spPr>
            <a:xfrm rot="10800000" flipH="1">
              <a:off x="2921966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492" name="Google Shape;1492;p45"/>
            <p:cNvSpPr txBox="1"/>
            <p:nvPr/>
          </p:nvSpPr>
          <p:spPr>
            <a:xfrm>
              <a:off x="1403641" y="4848435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T1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93" name="Google Shape;1493;p45"/>
            <p:cNvSpPr txBox="1"/>
            <p:nvPr/>
          </p:nvSpPr>
          <p:spPr>
            <a:xfrm>
              <a:off x="1763051" y="4849914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T2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94" name="Google Shape;1494;p45"/>
            <p:cNvSpPr txBox="1"/>
            <p:nvPr/>
          </p:nvSpPr>
          <p:spPr>
            <a:xfrm>
              <a:off x="2159535" y="4847590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T3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495" name="Google Shape;1495;p45"/>
            <p:cNvSpPr txBox="1"/>
            <p:nvPr/>
          </p:nvSpPr>
          <p:spPr>
            <a:xfrm>
              <a:off x="2702459" y="4841004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T5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496" name="Google Shape;1496;p45"/>
          <p:cNvSpPr txBox="1"/>
          <p:nvPr/>
        </p:nvSpPr>
        <p:spPr>
          <a:xfrm>
            <a:off x="5711074" y="2083425"/>
            <a:ext cx="2134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$prefix1 == “ /proj”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97" name="Google Shape;1497;p45"/>
          <p:cNvSpPr txBox="1"/>
          <p:nvPr/>
        </p:nvSpPr>
        <p:spPr>
          <a:xfrm>
            <a:off x="4840523" y="3082248"/>
            <a:ext cx="21344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$method == “ GET”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498" name="Google Shape;1498;p45"/>
          <p:cNvCxnSpPr>
            <a:stCxn id="1496" idx="2"/>
            <a:endCxn id="1497" idx="0"/>
          </p:cNvCxnSpPr>
          <p:nvPr/>
        </p:nvCxnSpPr>
        <p:spPr>
          <a:xfrm flipH="1">
            <a:off x="5907724" y="2360325"/>
            <a:ext cx="870600" cy="7218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99" name="Google Shape;1499;p45"/>
          <p:cNvCxnSpPr>
            <a:stCxn id="1497" idx="2"/>
            <a:endCxn id="1470" idx="0"/>
          </p:cNvCxnSpPr>
          <p:nvPr/>
        </p:nvCxnSpPr>
        <p:spPr>
          <a:xfrm flipH="1">
            <a:off x="5099531" y="3359247"/>
            <a:ext cx="808200" cy="6246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00" name="Google Shape;1500;p45"/>
          <p:cNvSpPr txBox="1"/>
          <p:nvPr/>
        </p:nvSpPr>
        <p:spPr>
          <a:xfrm>
            <a:off x="6126246" y="2589804"/>
            <a:ext cx="390168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1" name="Google Shape;1501;p45"/>
          <p:cNvSpPr txBox="1"/>
          <p:nvPr/>
        </p:nvSpPr>
        <p:spPr>
          <a:xfrm>
            <a:off x="5382911" y="3527876"/>
            <a:ext cx="40579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2" name="Google Shape;1502;p45"/>
          <p:cNvCxnSpPr>
            <a:stCxn id="1496" idx="2"/>
            <a:endCxn id="1503" idx="0"/>
          </p:cNvCxnSpPr>
          <p:nvPr/>
        </p:nvCxnSpPr>
        <p:spPr>
          <a:xfrm>
            <a:off x="6778324" y="2360325"/>
            <a:ext cx="719100" cy="708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04" name="Google Shape;1504;p45"/>
          <p:cNvSpPr txBox="1"/>
          <p:nvPr/>
        </p:nvSpPr>
        <p:spPr>
          <a:xfrm flipH="1">
            <a:off x="6910084" y="2605203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3" name="Google Shape;1503;p45"/>
          <p:cNvSpPr txBox="1"/>
          <p:nvPr/>
        </p:nvSpPr>
        <p:spPr>
          <a:xfrm flipH="1">
            <a:off x="7342298" y="3068318"/>
            <a:ext cx="31047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5" name="Google Shape;1505;p45"/>
          <p:cNvCxnSpPr>
            <a:stCxn id="1497" idx="2"/>
            <a:endCxn id="1506" idx="0"/>
          </p:cNvCxnSpPr>
          <p:nvPr/>
        </p:nvCxnSpPr>
        <p:spPr>
          <a:xfrm>
            <a:off x="5907731" y="3359247"/>
            <a:ext cx="882900" cy="63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07" name="Google Shape;1507;p45"/>
          <p:cNvSpPr txBox="1"/>
          <p:nvPr/>
        </p:nvSpPr>
        <p:spPr>
          <a:xfrm flipH="1">
            <a:off x="6158969" y="3552257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6" name="Google Shape;1506;p45"/>
          <p:cNvSpPr txBox="1"/>
          <p:nvPr/>
        </p:nvSpPr>
        <p:spPr>
          <a:xfrm flipH="1">
            <a:off x="6617185" y="3995111"/>
            <a:ext cx="3470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8" name="Google Shape;1508;p45"/>
          <p:cNvSpPr/>
          <p:nvPr/>
        </p:nvSpPr>
        <p:spPr>
          <a:xfrm>
            <a:off x="515169" y="3121223"/>
            <a:ext cx="2875248" cy="36933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T4, GET, /proj/1.htm  deny </a:t>
            </a:r>
            <a:endParaRPr/>
          </a:p>
        </p:txBody>
      </p:sp>
      <p:sp>
        <p:nvSpPr>
          <p:cNvPr id="1509" name="Google Shape;1509;p45"/>
          <p:cNvSpPr/>
          <p:nvPr/>
        </p:nvSpPr>
        <p:spPr>
          <a:xfrm>
            <a:off x="453928" y="2672042"/>
            <a:ext cx="16289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Risky access: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0" name="Google Shape;1510;p45"/>
          <p:cNvSpPr/>
          <p:nvPr/>
        </p:nvSpPr>
        <p:spPr>
          <a:xfrm>
            <a:off x="518444" y="3121636"/>
            <a:ext cx="369979" cy="369332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T4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1" name="Google Shape;1511;p45"/>
          <p:cNvCxnSpPr/>
          <p:nvPr/>
        </p:nvCxnSpPr>
        <p:spPr>
          <a:xfrm rot="10800000" flipH="1">
            <a:off x="5819742" y="5017878"/>
            <a:ext cx="415" cy="59243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12" name="Google Shape;1512;p45"/>
          <p:cNvSpPr/>
          <p:nvPr/>
        </p:nvSpPr>
        <p:spPr>
          <a:xfrm>
            <a:off x="5691412" y="5108583"/>
            <a:ext cx="284096" cy="246221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T4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3" name="Google Shape;1513;p45"/>
          <p:cNvSpPr/>
          <p:nvPr/>
        </p:nvSpPr>
        <p:spPr>
          <a:xfrm>
            <a:off x="2760441" y="3124091"/>
            <a:ext cx="629976" cy="369332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allow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4" name="Google Shape;1514;p45"/>
          <p:cNvSpPr/>
          <p:nvPr/>
        </p:nvSpPr>
        <p:spPr>
          <a:xfrm>
            <a:off x="5788703" y="4735909"/>
            <a:ext cx="76105" cy="83919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5" name="Google Shape;1515;p45"/>
          <p:cNvSpPr/>
          <p:nvPr/>
        </p:nvSpPr>
        <p:spPr>
          <a:xfrm>
            <a:off x="5029083" y="4289803"/>
            <a:ext cx="611053" cy="664690"/>
          </a:xfrm>
          <a:prstGeom prst="ellipse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6" name="Google Shape;1516;p45"/>
          <p:cNvSpPr txBox="1"/>
          <p:nvPr/>
        </p:nvSpPr>
        <p:spPr>
          <a:xfrm>
            <a:off x="838199" y="1045923"/>
            <a:ext cx="10634663" cy="60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forensics: find historical policy change related to a risky access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p46"/>
          <p:cNvSpPr txBox="1">
            <a:spLocks noGrp="1"/>
          </p:cNvSpPr>
          <p:nvPr>
            <p:ph type="title"/>
          </p:nvPr>
        </p:nvSpPr>
        <p:spPr>
          <a:xfrm>
            <a:off x="838200" y="-8034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Use case 2</a:t>
            </a:r>
            <a:endParaRPr/>
          </a:p>
        </p:txBody>
      </p:sp>
      <p:sp>
        <p:nvSpPr>
          <p:cNvPr id="1523" name="Google Shape;152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1524" name="Google Shape;1524;p46"/>
          <p:cNvSpPr/>
          <p:nvPr/>
        </p:nvSpPr>
        <p:spPr>
          <a:xfrm>
            <a:off x="3799770" y="3983847"/>
            <a:ext cx="2599788" cy="165127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5" name="Google Shape;1525;p46"/>
          <p:cNvGrpSpPr/>
          <p:nvPr/>
        </p:nvGrpSpPr>
        <p:grpSpPr>
          <a:xfrm>
            <a:off x="3905302" y="3983847"/>
            <a:ext cx="2401635" cy="1657904"/>
            <a:chOff x="713116" y="3771666"/>
            <a:chExt cx="2401635" cy="1657904"/>
          </a:xfrm>
        </p:grpSpPr>
        <p:grpSp>
          <p:nvGrpSpPr>
            <p:cNvPr id="1526" name="Google Shape;1526;p46"/>
            <p:cNvGrpSpPr/>
            <p:nvPr/>
          </p:nvGrpSpPr>
          <p:grpSpPr>
            <a:xfrm>
              <a:off x="1356519" y="3865757"/>
              <a:ext cx="1756795" cy="1100253"/>
              <a:chOff x="1356519" y="3865757"/>
              <a:chExt cx="1756795" cy="1100253"/>
            </a:xfrm>
          </p:grpSpPr>
          <p:cxnSp>
            <p:nvCxnSpPr>
              <p:cNvPr id="1527" name="Google Shape;1527;p46"/>
              <p:cNvCxnSpPr/>
              <p:nvPr/>
            </p:nvCxnSpPr>
            <p:spPr>
              <a:xfrm rot="10800000">
                <a:off x="1415992" y="3865757"/>
                <a:ext cx="0" cy="1100253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528" name="Google Shape;1528;p46"/>
              <p:cNvCxnSpPr/>
              <p:nvPr/>
            </p:nvCxnSpPr>
            <p:spPr>
              <a:xfrm>
                <a:off x="1356519" y="4869366"/>
                <a:ext cx="1756795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1529" name="Google Shape;1529;p46"/>
              <p:cNvCxnSpPr/>
              <p:nvPr/>
            </p:nvCxnSpPr>
            <p:spPr>
              <a:xfrm>
                <a:off x="1415992" y="4222595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30" name="Google Shape;1530;p46"/>
              <p:cNvCxnSpPr/>
              <p:nvPr/>
            </p:nvCxnSpPr>
            <p:spPr>
              <a:xfrm>
                <a:off x="1418866" y="4610786"/>
                <a:ext cx="66907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531" name="Google Shape;1531;p46"/>
              <p:cNvSpPr/>
              <p:nvPr/>
            </p:nvSpPr>
            <p:spPr>
              <a:xfrm>
                <a:off x="1555137" y="420024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46"/>
              <p:cNvSpPr/>
              <p:nvPr/>
            </p:nvSpPr>
            <p:spPr>
              <a:xfrm>
                <a:off x="1954711" y="420296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46"/>
              <p:cNvSpPr/>
              <p:nvPr/>
            </p:nvSpPr>
            <p:spPr>
              <a:xfrm>
                <a:off x="2321155" y="453980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46"/>
              <p:cNvSpPr/>
              <p:nvPr/>
            </p:nvSpPr>
            <p:spPr>
              <a:xfrm>
                <a:off x="2896226" y="4541869"/>
                <a:ext cx="51758" cy="5175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535" name="Google Shape;1535;p46"/>
              <p:cNvCxnSpPr>
                <a:stCxn id="1531" idx="1"/>
                <a:endCxn id="1532" idx="1"/>
              </p:cNvCxnSpPr>
              <p:nvPr/>
            </p:nvCxnSpPr>
            <p:spPr>
              <a:xfrm>
                <a:off x="1568077" y="4226128"/>
                <a:ext cx="399600" cy="27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36" name="Google Shape;1536;p46"/>
              <p:cNvCxnSpPr>
                <a:stCxn id="1532" idx="1"/>
                <a:endCxn id="1533" idx="5"/>
              </p:cNvCxnSpPr>
              <p:nvPr/>
            </p:nvCxnSpPr>
            <p:spPr>
              <a:xfrm>
                <a:off x="1967650" y="4228848"/>
                <a:ext cx="392400" cy="3369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537" name="Google Shape;1537;p46"/>
              <p:cNvCxnSpPr>
                <a:stCxn id="1533" idx="5"/>
                <a:endCxn id="1534" idx="1"/>
              </p:cNvCxnSpPr>
              <p:nvPr/>
            </p:nvCxnSpPr>
            <p:spPr>
              <a:xfrm>
                <a:off x="2359974" y="4565688"/>
                <a:ext cx="549300" cy="21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1538" name="Google Shape;1538;p46"/>
            <p:cNvSpPr txBox="1"/>
            <p:nvPr/>
          </p:nvSpPr>
          <p:spPr>
            <a:xfrm>
              <a:off x="868811" y="4077622"/>
              <a:ext cx="58381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deny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39" name="Google Shape;1539;p46"/>
            <p:cNvSpPr txBox="1"/>
            <p:nvPr/>
          </p:nvSpPr>
          <p:spPr>
            <a:xfrm>
              <a:off x="829100" y="4455516"/>
              <a:ext cx="64152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allow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40" name="Google Shape;1540;p46"/>
            <p:cNvSpPr txBox="1"/>
            <p:nvPr/>
          </p:nvSpPr>
          <p:spPr>
            <a:xfrm>
              <a:off x="713116" y="3771666"/>
              <a:ext cx="7489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Status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41" name="Google Shape;1541;p46"/>
            <p:cNvSpPr txBox="1"/>
            <p:nvPr/>
          </p:nvSpPr>
          <p:spPr>
            <a:xfrm>
              <a:off x="1661972" y="5060238"/>
              <a:ext cx="1215397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Timestamp</a:t>
              </a:r>
              <a:endParaRPr sz="14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cxnSp>
          <p:nvCxnSpPr>
            <p:cNvPr id="1542" name="Google Shape;1542;p46"/>
            <p:cNvCxnSpPr/>
            <p:nvPr/>
          </p:nvCxnSpPr>
          <p:spPr>
            <a:xfrm rot="10800000" flipH="1">
              <a:off x="157718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3" name="Google Shape;1543;p46"/>
            <p:cNvCxnSpPr/>
            <p:nvPr/>
          </p:nvCxnSpPr>
          <p:spPr>
            <a:xfrm rot="10800000" flipH="1">
              <a:off x="1977141" y="4806950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4" name="Google Shape;1544;p46"/>
            <p:cNvCxnSpPr/>
            <p:nvPr/>
          </p:nvCxnSpPr>
          <p:spPr>
            <a:xfrm rot="10800000" flipH="1">
              <a:off x="2350227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5" name="Google Shape;1545;p46"/>
            <p:cNvCxnSpPr/>
            <p:nvPr/>
          </p:nvCxnSpPr>
          <p:spPr>
            <a:xfrm rot="10800000" flipH="1">
              <a:off x="2921966" y="4810125"/>
              <a:ext cx="415" cy="59243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46" name="Google Shape;1546;p46"/>
            <p:cNvSpPr txBox="1"/>
            <p:nvPr/>
          </p:nvSpPr>
          <p:spPr>
            <a:xfrm>
              <a:off x="1403641" y="4848435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T1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47" name="Google Shape;1547;p46"/>
            <p:cNvSpPr txBox="1"/>
            <p:nvPr/>
          </p:nvSpPr>
          <p:spPr>
            <a:xfrm>
              <a:off x="1763051" y="4849914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T2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48" name="Google Shape;1548;p46"/>
            <p:cNvSpPr txBox="1"/>
            <p:nvPr/>
          </p:nvSpPr>
          <p:spPr>
            <a:xfrm>
              <a:off x="2159535" y="4847590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T3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  <p:sp>
          <p:nvSpPr>
            <p:cNvPr id="1549" name="Google Shape;1549;p46"/>
            <p:cNvSpPr txBox="1"/>
            <p:nvPr/>
          </p:nvSpPr>
          <p:spPr>
            <a:xfrm>
              <a:off x="2702459" y="4841004"/>
              <a:ext cx="412292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T5</a:t>
              </a:r>
              <a:endParaRPr sz="16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550" name="Google Shape;1550;p46"/>
          <p:cNvSpPr txBox="1"/>
          <p:nvPr/>
        </p:nvSpPr>
        <p:spPr>
          <a:xfrm>
            <a:off x="5711075" y="2083425"/>
            <a:ext cx="2134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$prefix1 == “ /proj”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51" name="Google Shape;1551;p46"/>
          <p:cNvSpPr txBox="1"/>
          <p:nvPr/>
        </p:nvSpPr>
        <p:spPr>
          <a:xfrm>
            <a:off x="4840523" y="3082248"/>
            <a:ext cx="213441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IF $method == “ GET”</a:t>
            </a:r>
            <a:endParaRPr sz="180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cxnSp>
        <p:nvCxnSpPr>
          <p:cNvPr id="1552" name="Google Shape;1552;p46"/>
          <p:cNvCxnSpPr>
            <a:stCxn id="1550" idx="2"/>
            <a:endCxn id="1551" idx="0"/>
          </p:cNvCxnSpPr>
          <p:nvPr/>
        </p:nvCxnSpPr>
        <p:spPr>
          <a:xfrm flipH="1">
            <a:off x="5907725" y="2360325"/>
            <a:ext cx="870600" cy="7218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53" name="Google Shape;1553;p46"/>
          <p:cNvCxnSpPr>
            <a:stCxn id="1551" idx="2"/>
            <a:endCxn id="1524" idx="0"/>
          </p:cNvCxnSpPr>
          <p:nvPr/>
        </p:nvCxnSpPr>
        <p:spPr>
          <a:xfrm flipH="1">
            <a:off x="5099531" y="3359247"/>
            <a:ext cx="808200" cy="6246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54" name="Google Shape;1554;p46"/>
          <p:cNvSpPr txBox="1"/>
          <p:nvPr/>
        </p:nvSpPr>
        <p:spPr>
          <a:xfrm>
            <a:off x="6126246" y="2589805"/>
            <a:ext cx="481925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5" name="Google Shape;1555;p46"/>
          <p:cNvSpPr txBox="1"/>
          <p:nvPr/>
        </p:nvSpPr>
        <p:spPr>
          <a:xfrm>
            <a:off x="5382911" y="3527876"/>
            <a:ext cx="481897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</a:t>
            </a:r>
            <a:endParaRPr sz="4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6" name="Google Shape;1556;p46"/>
          <p:cNvCxnSpPr>
            <a:stCxn id="1550" idx="2"/>
            <a:endCxn id="1557" idx="0"/>
          </p:cNvCxnSpPr>
          <p:nvPr/>
        </p:nvCxnSpPr>
        <p:spPr>
          <a:xfrm>
            <a:off x="6778325" y="2360325"/>
            <a:ext cx="719100" cy="708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58" name="Google Shape;1558;p46"/>
          <p:cNvSpPr txBox="1"/>
          <p:nvPr/>
        </p:nvSpPr>
        <p:spPr>
          <a:xfrm flipH="1">
            <a:off x="6910084" y="2605203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7" name="Google Shape;1557;p46"/>
          <p:cNvSpPr txBox="1"/>
          <p:nvPr/>
        </p:nvSpPr>
        <p:spPr>
          <a:xfrm flipH="1">
            <a:off x="7342298" y="3068318"/>
            <a:ext cx="31047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59" name="Google Shape;1559;p46"/>
          <p:cNvCxnSpPr>
            <a:stCxn id="1551" idx="2"/>
            <a:endCxn id="1560" idx="0"/>
          </p:cNvCxnSpPr>
          <p:nvPr/>
        </p:nvCxnSpPr>
        <p:spPr>
          <a:xfrm>
            <a:off x="5907731" y="3359247"/>
            <a:ext cx="882900" cy="6360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61" name="Google Shape;1561;p46"/>
          <p:cNvSpPr txBox="1"/>
          <p:nvPr/>
        </p:nvSpPr>
        <p:spPr>
          <a:xfrm flipH="1">
            <a:off x="6158969" y="3552257"/>
            <a:ext cx="449202" cy="2154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0" name="Google Shape;1560;p46"/>
          <p:cNvSpPr txBox="1"/>
          <p:nvPr/>
        </p:nvSpPr>
        <p:spPr>
          <a:xfrm flipH="1">
            <a:off x="6617185" y="3995111"/>
            <a:ext cx="3470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···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2" name="Google Shape;1562;p46"/>
          <p:cNvSpPr/>
          <p:nvPr/>
        </p:nvSpPr>
        <p:spPr>
          <a:xfrm>
            <a:off x="515169" y="3121223"/>
            <a:ext cx="2875248" cy="36933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T4, GET, /proj/1.htm  deny </a:t>
            </a:r>
            <a:endParaRPr/>
          </a:p>
        </p:txBody>
      </p:sp>
      <p:sp>
        <p:nvSpPr>
          <p:cNvPr id="1563" name="Google Shape;1563;p46"/>
          <p:cNvSpPr/>
          <p:nvPr/>
        </p:nvSpPr>
        <p:spPr>
          <a:xfrm>
            <a:off x="453928" y="2672042"/>
            <a:ext cx="16289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Risky access: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4" name="Google Shape;1564;p46"/>
          <p:cNvSpPr/>
          <p:nvPr/>
        </p:nvSpPr>
        <p:spPr>
          <a:xfrm>
            <a:off x="518444" y="3121636"/>
            <a:ext cx="369979" cy="369332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T4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5" name="Google Shape;1565;p46"/>
          <p:cNvCxnSpPr/>
          <p:nvPr/>
        </p:nvCxnSpPr>
        <p:spPr>
          <a:xfrm rot="10800000" flipH="1">
            <a:off x="5819742" y="5017878"/>
            <a:ext cx="415" cy="59243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6" name="Google Shape;1566;p46"/>
          <p:cNvSpPr/>
          <p:nvPr/>
        </p:nvSpPr>
        <p:spPr>
          <a:xfrm>
            <a:off x="5691412" y="5108583"/>
            <a:ext cx="284096" cy="246221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T4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46"/>
          <p:cNvSpPr/>
          <p:nvPr/>
        </p:nvSpPr>
        <p:spPr>
          <a:xfrm>
            <a:off x="2760441" y="3124091"/>
            <a:ext cx="629976" cy="369332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517E3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sz="1800" b="1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allow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p46"/>
          <p:cNvSpPr/>
          <p:nvPr/>
        </p:nvSpPr>
        <p:spPr>
          <a:xfrm>
            <a:off x="5788703" y="4735909"/>
            <a:ext cx="76105" cy="83919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9" name="Google Shape;1569;p46"/>
          <p:cNvSpPr/>
          <p:nvPr/>
        </p:nvSpPr>
        <p:spPr>
          <a:xfrm>
            <a:off x="5029083" y="4289803"/>
            <a:ext cx="611053" cy="664690"/>
          </a:xfrm>
          <a:prstGeom prst="ellipse">
            <a:avLst/>
          </a:prstGeom>
          <a:noFill/>
          <a:ln w="381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0" name="Google Shape;1570;p46"/>
          <p:cNvSpPr/>
          <p:nvPr/>
        </p:nvSpPr>
        <p:spPr>
          <a:xfrm>
            <a:off x="8294673" y="2886798"/>
            <a:ext cx="346961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 related historical change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1" name="Google Shape;1571;p46"/>
          <p:cNvSpPr/>
          <p:nvPr/>
        </p:nvSpPr>
        <p:spPr>
          <a:xfrm>
            <a:off x="8365893" y="3324608"/>
            <a:ext cx="3469619" cy="369332"/>
          </a:xfrm>
          <a:prstGeom prst="rect">
            <a:avLst/>
          </a:prstGeom>
          <a:solidFill>
            <a:schemeClr val="accent2"/>
          </a:solidFill>
          <a:ln w="12700" cap="flat" cmpd="sng">
            <a:solidFill>
              <a:srgbClr val="AC5B2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Times"/>
                <a:ea typeface="Times"/>
                <a:cs typeface="Times"/>
                <a:sym typeface="Times"/>
              </a:rPr>
              <a:t>T2-T3, GET, /proj deny      allow 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2" name="Google Shape;1572;p46"/>
          <p:cNvSpPr/>
          <p:nvPr/>
        </p:nvSpPr>
        <p:spPr>
          <a:xfrm>
            <a:off x="10665151" y="3437546"/>
            <a:ext cx="258904" cy="14209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3" name="Google Shape;1573;p46"/>
          <p:cNvSpPr txBox="1"/>
          <p:nvPr/>
        </p:nvSpPr>
        <p:spPr>
          <a:xfrm>
            <a:off x="838199" y="1045923"/>
            <a:ext cx="10634663" cy="60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forensics: find historical policy change related to a risky access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47"/>
          <p:cNvSpPr txBox="1">
            <a:spLocks noGrp="1"/>
          </p:cNvSpPr>
          <p:nvPr>
            <p:ph type="title"/>
          </p:nvPr>
        </p:nvSpPr>
        <p:spPr>
          <a:xfrm>
            <a:off x="838200" y="343609"/>
            <a:ext cx="10515600" cy="807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Evaluation setup</a:t>
            </a:r>
            <a:endParaRPr/>
          </a:p>
        </p:txBody>
      </p:sp>
      <p:sp>
        <p:nvSpPr>
          <p:cNvPr id="1580" name="Google Shape;1580;p47"/>
          <p:cNvSpPr txBox="1">
            <a:spLocks noGrp="1"/>
          </p:cNvSpPr>
          <p:nvPr>
            <p:ph type="body" idx="1"/>
          </p:nvPr>
        </p:nvSpPr>
        <p:spPr>
          <a:xfrm>
            <a:off x="838200" y="1235293"/>
            <a:ext cx="10515600" cy="19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Controlled experiments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Real-world access logs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Random injected policy changes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Access log dataset</a:t>
            </a:r>
            <a:endParaRPr/>
          </a:p>
        </p:txBody>
      </p:sp>
      <p:sp>
        <p:nvSpPr>
          <p:cNvPr id="1581" name="Google Shape;1581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graphicFrame>
        <p:nvGraphicFramePr>
          <p:cNvPr id="1582" name="Google Shape;1582;p47"/>
          <p:cNvGraphicFramePr/>
          <p:nvPr/>
        </p:nvGraphicFramePr>
        <p:xfrm>
          <a:off x="2838021" y="3305048"/>
          <a:ext cx="7718075" cy="2480125"/>
        </p:xfrm>
        <a:graphic>
          <a:graphicData uri="http://schemas.openxmlformats.org/drawingml/2006/table">
            <a:tbl>
              <a:tblPr firstRow="1" bandRow="1">
                <a:noFill/>
                <a:tableStyleId>{853909D9-C57A-4043-B841-545DAFABA96D}</a:tableStyleId>
              </a:tblPr>
              <a:tblGrid>
                <a:gridCol w="133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3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Dataset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Configuration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Time span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# of Access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Wikipedia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Application logic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 weeks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369 M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Center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Web server configuration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11 months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5.9 M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Course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File permission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11 months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3.8 M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Whova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Firewall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 hours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100 K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Group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File permission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 month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32 K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83" name="Google Shape;1583;p47"/>
          <p:cNvSpPr/>
          <p:nvPr/>
        </p:nvSpPr>
        <p:spPr>
          <a:xfrm>
            <a:off x="2869918" y="3750487"/>
            <a:ext cx="1306623" cy="374835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4" name="Google Shape;1584;p47"/>
          <p:cNvSpPr/>
          <p:nvPr/>
        </p:nvSpPr>
        <p:spPr>
          <a:xfrm>
            <a:off x="2838021" y="5030660"/>
            <a:ext cx="1338520" cy="374835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5" name="Google Shape;1585;p47"/>
          <p:cNvSpPr txBox="1"/>
          <p:nvPr/>
        </p:nvSpPr>
        <p:spPr>
          <a:xfrm>
            <a:off x="1074793" y="4167854"/>
            <a:ext cx="1116418" cy="707886"/>
          </a:xfrm>
          <a:prstGeom prst="rect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Industry system</a:t>
            </a:r>
            <a:endParaRPr sz="20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6" name="Google Shape;1586;p47"/>
          <p:cNvCxnSpPr>
            <a:stCxn id="1585" idx="3"/>
            <a:endCxn id="1584" idx="1"/>
          </p:cNvCxnSpPr>
          <p:nvPr/>
        </p:nvCxnSpPr>
        <p:spPr>
          <a:xfrm>
            <a:off x="2191211" y="4521797"/>
            <a:ext cx="646800" cy="69630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87" name="Google Shape;1587;p47"/>
          <p:cNvCxnSpPr>
            <a:stCxn id="1585" idx="3"/>
            <a:endCxn id="1583" idx="1"/>
          </p:cNvCxnSpPr>
          <p:nvPr/>
        </p:nvCxnSpPr>
        <p:spPr>
          <a:xfrm rot="10800000" flipH="1">
            <a:off x="2191211" y="3937997"/>
            <a:ext cx="678600" cy="583800"/>
          </a:xfrm>
          <a:prstGeom prst="straightConnector1">
            <a:avLst/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48"/>
          <p:cNvSpPr txBox="1">
            <a:spLocks noGrp="1"/>
          </p:cNvSpPr>
          <p:nvPr>
            <p:ph type="title"/>
          </p:nvPr>
        </p:nvSpPr>
        <p:spPr>
          <a:xfrm>
            <a:off x="838200" y="165833"/>
            <a:ext cx="10515600" cy="113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Evaluation result</a:t>
            </a:r>
            <a:endParaRPr/>
          </a:p>
        </p:txBody>
      </p:sp>
      <p:sp>
        <p:nvSpPr>
          <p:cNvPr id="1594" name="Google Shape;1594;p48"/>
          <p:cNvSpPr txBox="1">
            <a:spLocks noGrp="1"/>
          </p:cNvSpPr>
          <p:nvPr>
            <p:ph type="body" idx="1"/>
          </p:nvPr>
        </p:nvSpPr>
        <p:spPr>
          <a:xfrm>
            <a:off x="838200" y="1301262"/>
            <a:ext cx="10515600" cy="4758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Accuracy of policy change detection (use case 1)</a:t>
            </a:r>
            <a:endParaRPr/>
          </a:p>
        </p:txBody>
      </p:sp>
      <p:sp>
        <p:nvSpPr>
          <p:cNvPr id="1595" name="Google Shape;1595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graphicFrame>
        <p:nvGraphicFramePr>
          <p:cNvPr id="1596" name="Google Shape;1596;p48"/>
          <p:cNvGraphicFramePr/>
          <p:nvPr/>
        </p:nvGraphicFramePr>
        <p:xfrm>
          <a:off x="1149498" y="1988857"/>
          <a:ext cx="9642575" cy="3383350"/>
        </p:xfrm>
        <a:graphic>
          <a:graphicData uri="http://schemas.openxmlformats.org/drawingml/2006/table">
            <a:tbl>
              <a:tblPr firstRow="1" bandRow="1">
                <a:noFill/>
                <a:tableStyleId>{853909D9-C57A-4043-B841-545DAFABA96D}</a:tableStyleId>
              </a:tblPr>
              <a:tblGrid>
                <a:gridCol w="185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2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1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Dataset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Total changes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Detected changes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Precision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(False positives)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Recall (False negatives)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Wikipedia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25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25 (100%)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1.0 (0)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1.0 (0)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Center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18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16 (89%)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0.76 (5)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0.89 (2)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Course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18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17 (94%)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0.85 (3)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0.94 (1)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Whova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21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18 (86%)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0.81 (4)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0.86 (3)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Group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17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17 (100%)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1.0 (0)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1.0 (0)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Total</a:t>
                      </a: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99</a:t>
                      </a: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93 (94%)</a:t>
                      </a: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0.89 (12)</a:t>
                      </a:r>
                      <a:endParaRPr sz="20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0.94 (6)</a:t>
                      </a:r>
                      <a:endParaRPr sz="2000" b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97" name="Google Shape;1597;p48"/>
          <p:cNvSpPr/>
          <p:nvPr/>
        </p:nvSpPr>
        <p:spPr>
          <a:xfrm>
            <a:off x="1149498" y="4997302"/>
            <a:ext cx="9642549" cy="374835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98" name="Google Shape;1598;p48"/>
          <p:cNvGrpSpPr/>
          <p:nvPr/>
        </p:nvGrpSpPr>
        <p:grpSpPr>
          <a:xfrm>
            <a:off x="7188791" y="3156518"/>
            <a:ext cx="4944303" cy="1364114"/>
            <a:chOff x="7188791" y="3156518"/>
            <a:chExt cx="4944303" cy="1364114"/>
          </a:xfrm>
        </p:grpSpPr>
        <p:sp>
          <p:nvSpPr>
            <p:cNvPr id="1599" name="Google Shape;1599;p48"/>
            <p:cNvSpPr/>
            <p:nvPr/>
          </p:nvSpPr>
          <p:spPr>
            <a:xfrm>
              <a:off x="7188791" y="3156518"/>
              <a:ext cx="1880781" cy="47667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00" name="Google Shape;1600;p48"/>
            <p:cNvCxnSpPr>
              <a:stCxn id="1601" idx="1"/>
            </p:cNvCxnSpPr>
            <p:nvPr/>
          </p:nvCxnSpPr>
          <p:spPr>
            <a:xfrm rot="10800000">
              <a:off x="9088438" y="3347590"/>
              <a:ext cx="2146500" cy="8220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602" name="Google Shape;1602;p48"/>
            <p:cNvSpPr/>
            <p:nvPr/>
          </p:nvSpPr>
          <p:spPr>
            <a:xfrm>
              <a:off x="9069572" y="4069123"/>
              <a:ext cx="1722475" cy="451509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03" name="Google Shape;1603;p48"/>
            <p:cNvCxnSpPr>
              <a:stCxn id="1601" idx="1"/>
              <a:endCxn id="1602" idx="3"/>
            </p:cNvCxnSpPr>
            <p:nvPr/>
          </p:nvCxnSpPr>
          <p:spPr>
            <a:xfrm flipH="1">
              <a:off x="10792138" y="4169590"/>
              <a:ext cx="442800" cy="1254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601" name="Google Shape;1601;p48"/>
            <p:cNvSpPr txBox="1"/>
            <p:nvPr/>
          </p:nvSpPr>
          <p:spPr>
            <a:xfrm>
              <a:off x="11234938" y="3969535"/>
              <a:ext cx="898155" cy="40011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Worst</a:t>
              </a:r>
              <a:endParaRPr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4" name="Google Shape;1604;p48"/>
          <p:cNvGrpSpPr/>
          <p:nvPr/>
        </p:nvGrpSpPr>
        <p:grpSpPr>
          <a:xfrm>
            <a:off x="7149055" y="2736968"/>
            <a:ext cx="4852445" cy="2193905"/>
            <a:chOff x="7149055" y="2736968"/>
            <a:chExt cx="4852445" cy="2193905"/>
          </a:xfrm>
        </p:grpSpPr>
        <p:sp>
          <p:nvSpPr>
            <p:cNvPr id="1605" name="Google Shape;1605;p48"/>
            <p:cNvSpPr/>
            <p:nvPr/>
          </p:nvSpPr>
          <p:spPr>
            <a:xfrm>
              <a:off x="7149055" y="2736968"/>
              <a:ext cx="3642992" cy="374835"/>
            </a:xfrm>
            <a:prstGeom prst="rect">
              <a:avLst/>
            </a:prstGeom>
            <a:noFill/>
            <a:ln w="381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7149055" y="4556038"/>
              <a:ext cx="3642992" cy="374835"/>
            </a:xfrm>
            <a:prstGeom prst="rect">
              <a:avLst/>
            </a:prstGeom>
            <a:noFill/>
            <a:ln w="381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07" name="Google Shape;1607;p48"/>
            <p:cNvCxnSpPr>
              <a:stCxn id="1608" idx="1"/>
              <a:endCxn id="1606" idx="3"/>
            </p:cNvCxnSpPr>
            <p:nvPr/>
          </p:nvCxnSpPr>
          <p:spPr>
            <a:xfrm flipH="1">
              <a:off x="10791900" y="3401772"/>
              <a:ext cx="561900" cy="1341600"/>
            </a:xfrm>
            <a:prstGeom prst="straightConnector1">
              <a:avLst/>
            </a:prstGeom>
            <a:noFill/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609" name="Google Shape;1609;p48"/>
            <p:cNvCxnSpPr>
              <a:stCxn id="1608" idx="1"/>
              <a:endCxn id="1605" idx="3"/>
            </p:cNvCxnSpPr>
            <p:nvPr/>
          </p:nvCxnSpPr>
          <p:spPr>
            <a:xfrm rot="10800000">
              <a:off x="10791900" y="2924472"/>
              <a:ext cx="561900" cy="477300"/>
            </a:xfrm>
            <a:prstGeom prst="straightConnector1">
              <a:avLst/>
            </a:prstGeom>
            <a:noFill/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608" name="Google Shape;1608;p48"/>
            <p:cNvSpPr txBox="1"/>
            <p:nvPr/>
          </p:nvSpPr>
          <p:spPr>
            <a:xfrm>
              <a:off x="11353800" y="3201717"/>
              <a:ext cx="647700" cy="400110"/>
            </a:xfrm>
            <a:prstGeom prst="rect">
              <a:avLst/>
            </a:prstGeom>
            <a:noFill/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best</a:t>
              </a:r>
              <a:endParaRPr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49"/>
          <p:cNvSpPr txBox="1">
            <a:spLocks noGrp="1"/>
          </p:cNvSpPr>
          <p:nvPr>
            <p:ph type="title"/>
          </p:nvPr>
        </p:nvSpPr>
        <p:spPr>
          <a:xfrm>
            <a:off x="838200" y="165833"/>
            <a:ext cx="10515600" cy="1135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Evaluation result</a:t>
            </a:r>
            <a:endParaRPr/>
          </a:p>
        </p:txBody>
      </p:sp>
      <p:sp>
        <p:nvSpPr>
          <p:cNvPr id="1616" name="Google Shape;1616;p49"/>
          <p:cNvSpPr txBox="1">
            <a:spLocks noGrp="1"/>
          </p:cNvSpPr>
          <p:nvPr>
            <p:ph type="body" idx="1"/>
          </p:nvPr>
        </p:nvSpPr>
        <p:spPr>
          <a:xfrm>
            <a:off x="838200" y="1260921"/>
            <a:ext cx="10515600" cy="4758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Accuracy of forensic diagnosis (use case 2)</a:t>
            </a:r>
            <a:endParaRPr/>
          </a:p>
        </p:txBody>
      </p:sp>
      <p:sp>
        <p:nvSpPr>
          <p:cNvPr id="1617" name="Google Shape;161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graphicFrame>
        <p:nvGraphicFramePr>
          <p:cNvPr id="1618" name="Google Shape;1618;p49"/>
          <p:cNvGraphicFramePr/>
          <p:nvPr/>
        </p:nvGraphicFramePr>
        <p:xfrm>
          <a:off x="1112584" y="1948516"/>
          <a:ext cx="9201000" cy="3139510"/>
        </p:xfrm>
        <a:graphic>
          <a:graphicData uri="http://schemas.openxmlformats.org/drawingml/2006/table">
            <a:tbl>
              <a:tblPr firstRow="1" bandRow="1">
                <a:noFill/>
                <a:tableStyleId>{853909D9-C57A-4043-B841-545DAFABA96D}</a:tableStyleId>
              </a:tblPr>
              <a:tblGrid>
                <a:gridCol w="214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2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Dataset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Access diagnosed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Root-cause changes Pinpointed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Wikipedia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63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61 (97%)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Center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60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53 (88%)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Course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60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59 (98%)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Whova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60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51 (85%)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Group</a:t>
                      </a: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60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59 (98%)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Total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303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283 (93%)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19" name="Google Shape;1619;p49"/>
          <p:cNvSpPr/>
          <p:nvPr/>
        </p:nvSpPr>
        <p:spPr>
          <a:xfrm>
            <a:off x="1112584" y="4694183"/>
            <a:ext cx="9200997" cy="374835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0" name="Google Shape;1620;p49"/>
          <p:cNvGrpSpPr/>
          <p:nvPr/>
        </p:nvGrpSpPr>
        <p:grpSpPr>
          <a:xfrm>
            <a:off x="6245807" y="3031074"/>
            <a:ext cx="5097608" cy="1641178"/>
            <a:chOff x="7149054" y="3346759"/>
            <a:chExt cx="5097608" cy="1641178"/>
          </a:xfrm>
        </p:grpSpPr>
        <p:sp>
          <p:nvSpPr>
            <p:cNvPr id="1621" name="Google Shape;1621;p49"/>
            <p:cNvSpPr/>
            <p:nvPr/>
          </p:nvSpPr>
          <p:spPr>
            <a:xfrm>
              <a:off x="7149054" y="3665439"/>
              <a:ext cx="4067773" cy="431899"/>
            </a:xfrm>
            <a:prstGeom prst="rect">
              <a:avLst/>
            </a:prstGeom>
            <a:noFill/>
            <a:ln w="381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49"/>
            <p:cNvSpPr/>
            <p:nvPr/>
          </p:nvSpPr>
          <p:spPr>
            <a:xfrm>
              <a:off x="7149055" y="4556038"/>
              <a:ext cx="4067772" cy="431899"/>
            </a:xfrm>
            <a:prstGeom prst="rect">
              <a:avLst/>
            </a:prstGeom>
            <a:noFill/>
            <a:ln w="381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23" name="Google Shape;1623;p49"/>
            <p:cNvCxnSpPr>
              <a:stCxn id="1624" idx="1"/>
              <a:endCxn id="1622" idx="3"/>
            </p:cNvCxnSpPr>
            <p:nvPr/>
          </p:nvCxnSpPr>
          <p:spPr>
            <a:xfrm flipH="1">
              <a:off x="11216762" y="3546814"/>
              <a:ext cx="382200" cy="1225200"/>
            </a:xfrm>
            <a:prstGeom prst="straightConnector1">
              <a:avLst/>
            </a:prstGeom>
            <a:noFill/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625" name="Google Shape;1625;p49"/>
            <p:cNvCxnSpPr>
              <a:stCxn id="1624" idx="1"/>
              <a:endCxn id="1621" idx="3"/>
            </p:cNvCxnSpPr>
            <p:nvPr/>
          </p:nvCxnSpPr>
          <p:spPr>
            <a:xfrm flipH="1">
              <a:off x="11216762" y="3546814"/>
              <a:ext cx="382200" cy="334500"/>
            </a:xfrm>
            <a:prstGeom prst="straightConnector1">
              <a:avLst/>
            </a:prstGeom>
            <a:noFill/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624" name="Google Shape;1624;p49"/>
            <p:cNvSpPr txBox="1"/>
            <p:nvPr/>
          </p:nvSpPr>
          <p:spPr>
            <a:xfrm>
              <a:off x="11598962" y="3346759"/>
              <a:ext cx="647700" cy="400110"/>
            </a:xfrm>
            <a:prstGeom prst="rect">
              <a:avLst/>
            </a:prstGeom>
            <a:noFill/>
            <a:ln w="28575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00B050"/>
                  </a:solidFill>
                  <a:latin typeface="Calibri"/>
                  <a:ea typeface="Calibri"/>
                  <a:cs typeface="Calibri"/>
                  <a:sym typeface="Calibri"/>
                </a:rPr>
                <a:t>best</a:t>
              </a:r>
              <a:endParaRPr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6" name="Google Shape;1626;p49"/>
          <p:cNvGrpSpPr/>
          <p:nvPr/>
        </p:nvGrpSpPr>
        <p:grpSpPr>
          <a:xfrm>
            <a:off x="6252974" y="3786522"/>
            <a:ext cx="5276808" cy="708933"/>
            <a:chOff x="7188791" y="3201288"/>
            <a:chExt cx="5276808" cy="708933"/>
          </a:xfrm>
        </p:grpSpPr>
        <p:sp>
          <p:nvSpPr>
            <p:cNvPr id="1627" name="Google Shape;1627;p49"/>
            <p:cNvSpPr/>
            <p:nvPr/>
          </p:nvSpPr>
          <p:spPr>
            <a:xfrm>
              <a:off x="7188791" y="3201288"/>
              <a:ext cx="4067772" cy="431899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49"/>
            <p:cNvSpPr txBox="1"/>
            <p:nvPr/>
          </p:nvSpPr>
          <p:spPr>
            <a:xfrm>
              <a:off x="11602542" y="3510111"/>
              <a:ext cx="863056" cy="40011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Worst</a:t>
              </a:r>
              <a:endParaRPr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29" name="Google Shape;1629;p49"/>
            <p:cNvCxnSpPr>
              <a:stCxn id="1628" idx="1"/>
              <a:endCxn id="1627" idx="3"/>
            </p:cNvCxnSpPr>
            <p:nvPr/>
          </p:nvCxnSpPr>
          <p:spPr>
            <a:xfrm rot="10800000">
              <a:off x="11256642" y="3417366"/>
              <a:ext cx="345900" cy="2928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394827" y="596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Let’s start with a recent data breach incident</a:t>
            </a:r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pSp>
        <p:nvGrpSpPr>
          <p:cNvPr id="150" name="Google Shape;150;p5"/>
          <p:cNvGrpSpPr/>
          <p:nvPr/>
        </p:nvGrpSpPr>
        <p:grpSpPr>
          <a:xfrm>
            <a:off x="807748" y="1273306"/>
            <a:ext cx="10627695" cy="1200329"/>
            <a:chOff x="807748" y="1447474"/>
            <a:chExt cx="10627695" cy="1200329"/>
          </a:xfrm>
        </p:grpSpPr>
        <p:sp>
          <p:nvSpPr>
            <p:cNvPr id="151" name="Google Shape;151;p5"/>
            <p:cNvSpPr/>
            <p:nvPr/>
          </p:nvSpPr>
          <p:spPr>
            <a:xfrm>
              <a:off x="2808516" y="1447474"/>
              <a:ext cx="862692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breach impacts 100 Million people (July 30, 2019)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2" name="Google Shape;152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7748" y="1553693"/>
              <a:ext cx="1913684" cy="1039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5"/>
          <p:cNvSpPr/>
          <p:nvPr/>
        </p:nvSpPr>
        <p:spPr>
          <a:xfrm>
            <a:off x="776935" y="2533556"/>
            <a:ext cx="10146192" cy="36528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" marR="0" lvl="0" indent="-3429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Noto Sans Symbols"/>
              <a:buChar char="▪"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it is discovered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1240971" y="3233058"/>
            <a:ext cx="2645229" cy="3363685"/>
          </a:xfrm>
          <a:prstGeom prst="rect">
            <a:avLst/>
          </a:prstGeom>
          <a:solidFill>
            <a:srgbClr val="D1000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1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1553532" y="4070229"/>
            <a:ext cx="2020105" cy="236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KEEP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CALM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 MONTHS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GO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5372" y="3314740"/>
            <a:ext cx="829258" cy="75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00601" y="3314740"/>
            <a:ext cx="5920710" cy="3207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50"/>
          <p:cNvSpPr txBox="1">
            <a:spLocks noGrp="1"/>
          </p:cNvSpPr>
          <p:nvPr>
            <p:ph type="title"/>
          </p:nvPr>
        </p:nvSpPr>
        <p:spPr>
          <a:xfrm>
            <a:off x="457200" y="165094"/>
            <a:ext cx="11185452" cy="92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Accuracy analysis: access result prediction </a:t>
            </a:r>
            <a:endParaRPr/>
          </a:p>
        </p:txBody>
      </p:sp>
      <p:sp>
        <p:nvSpPr>
          <p:cNvPr id="1636" name="Google Shape;1636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1637" name="Google Shape;1637;p50"/>
          <p:cNvSpPr/>
          <p:nvPr/>
        </p:nvSpPr>
        <p:spPr>
          <a:xfrm>
            <a:off x="2494045" y="6084346"/>
            <a:ext cx="69727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Spark-DT’s average precision: 0.83, recall: 0.86, and F-score: 0.80. </a:t>
            </a:r>
            <a:endParaRPr/>
          </a:p>
        </p:txBody>
      </p:sp>
      <p:sp>
        <p:nvSpPr>
          <p:cNvPr id="1638" name="Google Shape;1638;p50"/>
          <p:cNvSpPr/>
          <p:nvPr/>
        </p:nvSpPr>
        <p:spPr>
          <a:xfrm>
            <a:off x="179871" y="2442576"/>
            <a:ext cx="93945" cy="814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9" name="Google Shape;1639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3873" y="1337193"/>
            <a:ext cx="6972773" cy="4829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40" name="Google Shape;1640;p50"/>
          <p:cNvSpPr txBox="1">
            <a:spLocks noGrp="1"/>
          </p:cNvSpPr>
          <p:nvPr>
            <p:ph type="body" idx="1"/>
          </p:nvPr>
        </p:nvSpPr>
        <p:spPr>
          <a:xfrm>
            <a:off x="457200" y="986313"/>
            <a:ext cx="10515600" cy="534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Using </a:t>
            </a:r>
            <a:r>
              <a:rPr lang="en-US">
                <a:solidFill>
                  <a:srgbClr val="BF00C0"/>
                </a:solidFill>
              </a:rPr>
              <a:t>Spark-DT</a:t>
            </a:r>
            <a:endParaRPr>
              <a:solidFill>
                <a:srgbClr val="BF00C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p51"/>
          <p:cNvSpPr txBox="1">
            <a:spLocks noGrp="1"/>
          </p:cNvSpPr>
          <p:nvPr>
            <p:ph type="title"/>
          </p:nvPr>
        </p:nvSpPr>
        <p:spPr>
          <a:xfrm>
            <a:off x="457199" y="165094"/>
            <a:ext cx="11875477" cy="92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Accuracy analysis: access result prediction</a:t>
            </a:r>
            <a:endParaRPr/>
          </a:p>
        </p:txBody>
      </p:sp>
      <p:sp>
        <p:nvSpPr>
          <p:cNvPr id="1647" name="Google Shape;1647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1648" name="Google Shape;1648;p51"/>
          <p:cNvSpPr/>
          <p:nvPr/>
        </p:nvSpPr>
        <p:spPr>
          <a:xfrm>
            <a:off x="1968897" y="6211422"/>
            <a:ext cx="913149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P-DIFF-TCDT’s precision: 0.997 (+0.167), recall: 0.92 (+0.06), and F-score: 0.94 (+0.14). </a:t>
            </a:r>
            <a:endParaRPr/>
          </a:p>
        </p:txBody>
      </p:sp>
      <p:sp>
        <p:nvSpPr>
          <p:cNvPr id="1649" name="Google Shape;1649;p51"/>
          <p:cNvSpPr/>
          <p:nvPr/>
        </p:nvSpPr>
        <p:spPr>
          <a:xfrm>
            <a:off x="179871" y="2442576"/>
            <a:ext cx="93945" cy="814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0" name="Google Shape;1650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2958" y="1411617"/>
            <a:ext cx="6896025" cy="47765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1" name="Google Shape;1651;p51"/>
          <p:cNvSpPr txBox="1">
            <a:spLocks noGrp="1"/>
          </p:cNvSpPr>
          <p:nvPr>
            <p:ph type="body" idx="1"/>
          </p:nvPr>
        </p:nvSpPr>
        <p:spPr>
          <a:xfrm>
            <a:off x="457200" y="986313"/>
            <a:ext cx="10515600" cy="534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1"/>
              </a:buClr>
              <a:buSzPts val="2800"/>
              <a:buChar char="•"/>
            </a:pPr>
            <a:r>
              <a:rPr lang="en-US">
                <a:solidFill>
                  <a:srgbClr val="008001"/>
                </a:solidFill>
              </a:rPr>
              <a:t>TCDT</a:t>
            </a:r>
            <a:r>
              <a:rPr lang="en-US"/>
              <a:t> vs </a:t>
            </a:r>
            <a:r>
              <a:rPr lang="en-US">
                <a:solidFill>
                  <a:srgbClr val="BE01C0"/>
                </a:solidFill>
              </a:rPr>
              <a:t>Spark-DT</a:t>
            </a:r>
            <a:endParaRPr>
              <a:solidFill>
                <a:srgbClr val="BE01C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52"/>
          <p:cNvSpPr txBox="1"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1658" name="Google Shape;1658;p52"/>
          <p:cNvSpPr txBox="1">
            <a:spLocks noGrp="1"/>
          </p:cNvSpPr>
          <p:nvPr>
            <p:ph type="body" idx="1"/>
          </p:nvPr>
        </p:nvSpPr>
        <p:spPr>
          <a:xfrm>
            <a:off x="646176" y="1679321"/>
            <a:ext cx="1136294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present a tool, P-DIFF, to help sysadmins validate and diagnose accesses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Infers access control policies from access logs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Validation: Detects policy changes and ask sysadmins to validate them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Forensics: Helps sysadmins find out which historical change enabled a risky access</a:t>
            </a: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659" name="Google Shape;1659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53"/>
          <p:cNvSpPr txBox="1">
            <a:spLocks noGrp="1"/>
          </p:cNvSpPr>
          <p:nvPr>
            <p:ph type="title"/>
          </p:nvPr>
        </p:nvSpPr>
        <p:spPr>
          <a:xfrm>
            <a:off x="838200" y="3143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Conclusion </a:t>
            </a:r>
            <a:r>
              <a:rPr lang="en-US">
                <a:solidFill>
                  <a:srgbClr val="00B050"/>
                </a:solidFill>
              </a:rPr>
              <a:t>and Takeaways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1665" name="Google Shape;1665;p53"/>
          <p:cNvSpPr txBox="1">
            <a:spLocks noGrp="1"/>
          </p:cNvSpPr>
          <p:nvPr>
            <p:ph type="body" idx="1"/>
          </p:nvPr>
        </p:nvSpPr>
        <p:spPr>
          <a:xfrm>
            <a:off x="609600" y="1825625"/>
            <a:ext cx="114604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We present a tool, P-DIFF, to help sysadmins validate and diagnose accesses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Infers access control policies from access logs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Validation: Detects policy changes and ask sysadmins to validate them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Forensics: Helps sysadmins find out which change enabled a risk access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Takeaways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Decision tree is effective on representing various access control models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Using machine learning to infer system policies needs to handle policy changes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Consider our </a:t>
            </a:r>
            <a:r>
              <a:rPr lang="en-US" b="1">
                <a:solidFill>
                  <a:srgbClr val="00B050"/>
                </a:solidFill>
              </a:rPr>
              <a:t>Time-Changing Decision Tree (TCDT)!</a:t>
            </a:r>
            <a:endParaRPr/>
          </a:p>
        </p:txBody>
      </p:sp>
      <p:sp>
        <p:nvSpPr>
          <p:cNvPr id="1666" name="Google Shape;1666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" name="Google Shape;1671;p5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1672" name="Google Shape;1672;p5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Q&amp;A</a:t>
            </a:r>
            <a:endParaRPr/>
          </a:p>
        </p:txBody>
      </p:sp>
      <p:sp>
        <p:nvSpPr>
          <p:cNvPr id="1673" name="Google Shape;1673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Backup: access logs</a:t>
            </a:r>
            <a:endParaRPr/>
          </a:p>
        </p:txBody>
      </p:sp>
      <p:sp>
        <p:nvSpPr>
          <p:cNvPr id="1679" name="Google Shape;1679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680" name="Google Shape;1680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pic>
        <p:nvPicPr>
          <p:cNvPr id="1681" name="Google Shape;1681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818927"/>
            <a:ext cx="8305800" cy="49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56"/>
          <p:cNvSpPr txBox="1">
            <a:spLocks noGrp="1"/>
          </p:cNvSpPr>
          <p:nvPr>
            <p:ph type="title"/>
          </p:nvPr>
        </p:nvSpPr>
        <p:spPr>
          <a:xfrm>
            <a:off x="838200" y="200025"/>
            <a:ext cx="10083800" cy="104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Backup: Different access control models</a:t>
            </a:r>
            <a:endParaRPr/>
          </a:p>
        </p:txBody>
      </p:sp>
      <p:sp>
        <p:nvSpPr>
          <p:cNvPr id="1687" name="Google Shape;168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  <p:pic>
        <p:nvPicPr>
          <p:cNvPr id="1688" name="Google Shape;1688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7677" y="1690577"/>
            <a:ext cx="10611753" cy="4319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57"/>
          <p:cNvSpPr txBox="1">
            <a:spLocks noGrp="1"/>
          </p:cNvSpPr>
          <p:nvPr>
            <p:ph type="title"/>
          </p:nvPr>
        </p:nvSpPr>
        <p:spPr>
          <a:xfrm>
            <a:off x="723900" y="14288"/>
            <a:ext cx="10515600" cy="120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Backup: Inject policy changes</a:t>
            </a:r>
            <a:endParaRPr/>
          </a:p>
        </p:txBody>
      </p:sp>
      <p:sp>
        <p:nvSpPr>
          <p:cNvPr id="1695" name="Google Shape;1695;p57"/>
          <p:cNvSpPr txBox="1">
            <a:spLocks noGrp="1"/>
          </p:cNvSpPr>
          <p:nvPr>
            <p:ph type="body" idx="1"/>
          </p:nvPr>
        </p:nvSpPr>
        <p:spPr>
          <a:xfrm>
            <a:off x="723900" y="104956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96" name="Google Shape;169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3338" y="1561511"/>
            <a:ext cx="7391400" cy="51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7" name="Google Shape;1697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Google Shape;1703;p58"/>
          <p:cNvSpPr txBox="1">
            <a:spLocks noGrp="1"/>
          </p:cNvSpPr>
          <p:nvPr>
            <p:ph type="title"/>
          </p:nvPr>
        </p:nvSpPr>
        <p:spPr>
          <a:xfrm>
            <a:off x="723900" y="14288"/>
            <a:ext cx="10515600" cy="120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Backup: performance</a:t>
            </a:r>
            <a:endParaRPr/>
          </a:p>
        </p:txBody>
      </p:sp>
      <p:sp>
        <p:nvSpPr>
          <p:cNvPr id="1704" name="Google Shape;1704;p58"/>
          <p:cNvSpPr txBox="1">
            <a:spLocks noGrp="1"/>
          </p:cNvSpPr>
          <p:nvPr>
            <p:ph type="body" idx="1"/>
          </p:nvPr>
        </p:nvSpPr>
        <p:spPr>
          <a:xfrm>
            <a:off x="723900" y="104956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705" name="Google Shape;1705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  <p:pic>
        <p:nvPicPr>
          <p:cNvPr id="1706" name="Google Shape;170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2100" y="1536700"/>
            <a:ext cx="8420100" cy="37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59"/>
          <p:cNvSpPr txBox="1">
            <a:spLocks noGrp="1"/>
          </p:cNvSpPr>
          <p:nvPr>
            <p:ph type="title"/>
          </p:nvPr>
        </p:nvSpPr>
        <p:spPr>
          <a:xfrm>
            <a:off x="723900" y="14288"/>
            <a:ext cx="10515600" cy="120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Backup: scalability</a:t>
            </a:r>
            <a:endParaRPr/>
          </a:p>
        </p:txBody>
      </p:sp>
      <p:sp>
        <p:nvSpPr>
          <p:cNvPr id="1713" name="Google Shape;1713;p59"/>
          <p:cNvSpPr txBox="1">
            <a:spLocks noGrp="1"/>
          </p:cNvSpPr>
          <p:nvPr>
            <p:ph type="body" idx="1"/>
          </p:nvPr>
        </p:nvSpPr>
        <p:spPr>
          <a:xfrm>
            <a:off x="723900" y="104956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714" name="Google Shape;1714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  <p:pic>
        <p:nvPicPr>
          <p:cNvPr id="1715" name="Google Shape;1715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7550" y="1349598"/>
            <a:ext cx="7988300" cy="40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 txBox="1">
            <a:spLocks noGrp="1"/>
          </p:cNvSpPr>
          <p:nvPr>
            <p:ph type="title"/>
          </p:nvPr>
        </p:nvSpPr>
        <p:spPr>
          <a:xfrm>
            <a:off x="406400" y="140348"/>
            <a:ext cx="11379199" cy="99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This is not the only data breach by access control misconfigurations</a:t>
            </a:r>
            <a:endParaRPr sz="3200"/>
          </a:p>
        </p:txBody>
      </p:sp>
      <p:sp>
        <p:nvSpPr>
          <p:cNvPr id="164" name="Google Shape;164;p6"/>
          <p:cNvSpPr txBox="1"/>
          <p:nvPr/>
        </p:nvSpPr>
        <p:spPr>
          <a:xfrm>
            <a:off x="463175" y="1171058"/>
            <a:ext cx="156434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Sep. 16, 2019</a:t>
            </a:r>
            <a:endParaRPr/>
          </a:p>
        </p:txBody>
      </p:sp>
      <p:sp>
        <p:nvSpPr>
          <p:cNvPr id="165" name="Google Shape;165;p6"/>
          <p:cNvSpPr txBox="1"/>
          <p:nvPr/>
        </p:nvSpPr>
        <p:spPr>
          <a:xfrm>
            <a:off x="507418" y="2526505"/>
            <a:ext cx="156434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Jan. 24, 2019</a:t>
            </a:r>
            <a:endParaRPr/>
          </a:p>
        </p:txBody>
      </p:sp>
      <p:pic>
        <p:nvPicPr>
          <p:cNvPr id="166" name="Google Shape;16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5661" y="2473260"/>
            <a:ext cx="4945039" cy="128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74861" y="1149356"/>
            <a:ext cx="6195116" cy="1299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41330" y="3922847"/>
            <a:ext cx="4459470" cy="138754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 txBox="1"/>
          <p:nvPr/>
        </p:nvSpPr>
        <p:spPr>
          <a:xfrm>
            <a:off x="529845" y="4023782"/>
            <a:ext cx="156434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Apr. 12, 2018</a:t>
            </a:r>
            <a:endParaRPr/>
          </a:p>
        </p:txBody>
      </p:sp>
      <p:pic>
        <p:nvPicPr>
          <p:cNvPr id="170" name="Google Shape;170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41330" y="5534875"/>
            <a:ext cx="5922271" cy="1300162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6"/>
          <p:cNvSpPr txBox="1"/>
          <p:nvPr/>
        </p:nvSpPr>
        <p:spPr>
          <a:xfrm>
            <a:off x="507417" y="5452563"/>
            <a:ext cx="156434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Jun. 19, 2017</a:t>
            </a:r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>
            <a:spLocks noGrp="1"/>
          </p:cNvSpPr>
          <p:nvPr>
            <p:ph type="title"/>
          </p:nvPr>
        </p:nvSpPr>
        <p:spPr>
          <a:xfrm>
            <a:off x="774700" y="182564"/>
            <a:ext cx="105156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closer look at Access control configuration</a:t>
            </a:r>
            <a:endParaRPr/>
          </a:p>
        </p:txBody>
      </p:sp>
      <p:sp>
        <p:nvSpPr>
          <p:cNvPr id="179" name="Google Shape;179;p7"/>
          <p:cNvSpPr txBox="1">
            <a:spLocks noGrp="1"/>
          </p:cNvSpPr>
          <p:nvPr>
            <p:ph type="body" idx="1"/>
          </p:nvPr>
        </p:nvSpPr>
        <p:spPr>
          <a:xfrm>
            <a:off x="838200" y="1511302"/>
            <a:ext cx="10515600" cy="467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Access control configuration is complicated</a:t>
            </a:r>
            <a:endParaRPr/>
          </a:p>
        </p:txBody>
      </p:sp>
      <p:sp>
        <p:nvSpPr>
          <p:cNvPr id="180" name="Google Shape;18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81" name="Google Shape;18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562" y="2039646"/>
            <a:ext cx="7931121" cy="439767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7"/>
          <p:cNvSpPr/>
          <p:nvPr/>
        </p:nvSpPr>
        <p:spPr>
          <a:xfrm>
            <a:off x="1071562" y="3914775"/>
            <a:ext cx="8101013" cy="244157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"/>
          <p:cNvSpPr txBox="1">
            <a:spLocks noGrp="1"/>
          </p:cNvSpPr>
          <p:nvPr>
            <p:ph type="title"/>
          </p:nvPr>
        </p:nvSpPr>
        <p:spPr>
          <a:xfrm>
            <a:off x="774700" y="182564"/>
            <a:ext cx="105156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closer look at Access control configuration</a:t>
            </a:r>
            <a:endParaRPr/>
          </a:p>
        </p:txBody>
      </p:sp>
      <p:sp>
        <p:nvSpPr>
          <p:cNvPr id="189" name="Google Shape;189;p8"/>
          <p:cNvSpPr txBox="1">
            <a:spLocks noGrp="1"/>
          </p:cNvSpPr>
          <p:nvPr>
            <p:ph type="body" idx="1"/>
          </p:nvPr>
        </p:nvSpPr>
        <p:spPr>
          <a:xfrm>
            <a:off x="838200" y="1447802"/>
            <a:ext cx="10515600" cy="467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Access control configuration is complicated</a:t>
            </a:r>
            <a:endParaRPr/>
          </a:p>
        </p:txBody>
      </p:sp>
      <p:sp>
        <p:nvSpPr>
          <p:cNvPr id="190" name="Google Shape;19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91" name="Google Shape;19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562" y="2039646"/>
            <a:ext cx="7931121" cy="4397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>
            <a:spLocks noGrp="1"/>
          </p:cNvSpPr>
          <p:nvPr>
            <p:ph type="body" idx="1"/>
          </p:nvPr>
        </p:nvSpPr>
        <p:spPr>
          <a:xfrm>
            <a:off x="838200" y="1450756"/>
            <a:ext cx="10515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Access control misconfiguration is hard to discover</a:t>
            </a:r>
            <a:endParaRPr/>
          </a:p>
        </p:txBody>
      </p:sp>
      <p:sp>
        <p:nvSpPr>
          <p:cNvPr id="198" name="Google Shape;19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99" name="Google Shape;199;p9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3176" y="2933700"/>
            <a:ext cx="1608814" cy="1928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9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7144" y="3543300"/>
            <a:ext cx="1238257" cy="1238257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9"/>
          <p:cNvSpPr txBox="1"/>
          <p:nvPr/>
        </p:nvSpPr>
        <p:spPr>
          <a:xfrm>
            <a:off x="4667282" y="5041709"/>
            <a:ext cx="16088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obvious symptom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4838713" y="2477504"/>
            <a:ext cx="10405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9"/>
          <p:cNvSpPr txBox="1">
            <a:spLocks noGrp="1"/>
          </p:cNvSpPr>
          <p:nvPr>
            <p:ph type="title"/>
          </p:nvPr>
        </p:nvSpPr>
        <p:spPr>
          <a:xfrm>
            <a:off x="762000" y="182564"/>
            <a:ext cx="10515600" cy="10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 closer look at Access control configuration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5436</Words>
  <Application>Microsoft Macintosh PowerPoint</Application>
  <PresentationFormat>Widescreen</PresentationFormat>
  <Paragraphs>1175</Paragraphs>
  <Slides>59</Slides>
  <Notes>59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Noto Sans Symbols</vt:lpstr>
      <vt:lpstr>Arial</vt:lpstr>
      <vt:lpstr>Calibri</vt:lpstr>
      <vt:lpstr>Consolas</vt:lpstr>
      <vt:lpstr>Times</vt:lpstr>
      <vt:lpstr>Office Theme</vt:lpstr>
      <vt:lpstr>Towards Continuous Access Control Validation and Forensics </vt:lpstr>
      <vt:lpstr>Let’s start with a recent data breach incident</vt:lpstr>
      <vt:lpstr>Let’s start with a recent data breach incident</vt:lpstr>
      <vt:lpstr>Let’s start with a recent data breach incident</vt:lpstr>
      <vt:lpstr>Let’s start with a recent data breach incident</vt:lpstr>
      <vt:lpstr>This is not the only data breach by access control misconfigurations</vt:lpstr>
      <vt:lpstr>A closer look at Access control configuration</vt:lpstr>
      <vt:lpstr>A closer look at Access control configuration</vt:lpstr>
      <vt:lpstr>A closer look at Access control configuration</vt:lpstr>
      <vt:lpstr>A closer look at Access control configuration</vt:lpstr>
      <vt:lpstr>A closer look at Access control configuration</vt:lpstr>
      <vt:lpstr>Ways to solve the problem</vt:lpstr>
      <vt:lpstr>Ways to solve the problem</vt:lpstr>
      <vt:lpstr>Validating access behavior is challenging</vt:lpstr>
      <vt:lpstr>Validating access behavior is challenging</vt:lpstr>
      <vt:lpstr>How can we obtain policy changes?</vt:lpstr>
      <vt:lpstr>How can we obtain policy changes?</vt:lpstr>
      <vt:lpstr>Challenges for Inferring policies from logs</vt:lpstr>
      <vt:lpstr>Challenges for Inferring policies from logs</vt:lpstr>
      <vt:lpstr>Challenges for Inferring policies from logs</vt:lpstr>
      <vt:lpstr>Challenges for Inferring policies from logs</vt:lpstr>
      <vt:lpstr>Challenges for Inferring policies from logs</vt:lpstr>
      <vt:lpstr>Challenges for Inferring policies from logs</vt:lpstr>
      <vt:lpstr>Challenges for Inferring policies from logs</vt:lpstr>
      <vt:lpstr>Challenges for Inferring policies from logs</vt:lpstr>
      <vt:lpstr>Challenges for Inferring policies from logs</vt:lpstr>
      <vt:lpstr>Challenges for Inferring policies from logs</vt:lpstr>
      <vt:lpstr>New Challenge: how to infer policies with changes</vt:lpstr>
      <vt:lpstr>New Challenge: how to infer policies with changes</vt:lpstr>
      <vt:lpstr>New Challenge: how to infer policies with changes</vt:lpstr>
      <vt:lpstr>New Challenge: how to infer policies with changes</vt:lpstr>
      <vt:lpstr>New Challenge: how to infer policies with changes</vt:lpstr>
      <vt:lpstr>Overview of our solution: P-DIFF</vt:lpstr>
      <vt:lpstr>Use case 1</vt:lpstr>
      <vt:lpstr>Use case 1</vt:lpstr>
      <vt:lpstr>Use case 1</vt:lpstr>
      <vt:lpstr>Use case 1</vt:lpstr>
      <vt:lpstr>Use case 1</vt:lpstr>
      <vt:lpstr>Use case 1</vt:lpstr>
      <vt:lpstr>Use case 2</vt:lpstr>
      <vt:lpstr>Use case 2</vt:lpstr>
      <vt:lpstr>Use case 2</vt:lpstr>
      <vt:lpstr>Use case 2</vt:lpstr>
      <vt:lpstr>Use case 2</vt:lpstr>
      <vt:lpstr>Use case 2</vt:lpstr>
      <vt:lpstr>Use case 2</vt:lpstr>
      <vt:lpstr>Evaluation setup</vt:lpstr>
      <vt:lpstr>Evaluation result</vt:lpstr>
      <vt:lpstr>Evaluation result</vt:lpstr>
      <vt:lpstr>Accuracy analysis: access result prediction </vt:lpstr>
      <vt:lpstr>Accuracy analysis: access result prediction</vt:lpstr>
      <vt:lpstr>Conclusion</vt:lpstr>
      <vt:lpstr>Conclusion and Takeaways</vt:lpstr>
      <vt:lpstr>Thank you!</vt:lpstr>
      <vt:lpstr>Backup: access logs</vt:lpstr>
      <vt:lpstr>Backup: Different access control models</vt:lpstr>
      <vt:lpstr>Backup: Inject policy changes</vt:lpstr>
      <vt:lpstr>Backup: performance</vt:lpstr>
      <vt:lpstr>Backup: scalability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Continuous Access Control Validation and Forensics </dc:title>
  <dc:creator>Chengcheng Xiang</dc:creator>
  <cp:lastModifiedBy>Chengcheng Xiang</cp:lastModifiedBy>
  <cp:revision>13</cp:revision>
  <dcterms:created xsi:type="dcterms:W3CDTF">2019-05-15T06:16:25Z</dcterms:created>
  <dcterms:modified xsi:type="dcterms:W3CDTF">2019-11-13T11:40:40Z</dcterms:modified>
</cp:coreProperties>
</file>